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355600" y="2044700"/>
            <a:ext cx="12293600" cy="3238500"/>
          </a:xfrm>
          <a:prstGeom prst="rect">
            <a:avLst/>
          </a:prstGeom>
        </p:spPr>
        <p:txBody>
          <a:bodyPr anchor="b"/>
          <a:lstStyle/>
          <a:p>
            <a:pPr/>
            <a:r>
              <a:t>Title Text</a:t>
            </a:r>
          </a:p>
        </p:txBody>
      </p:sp>
      <p:sp>
        <p:nvSpPr>
          <p:cNvPr id="12" name="Body Level One…"/>
          <p:cNvSpPr txBox="1"/>
          <p:nvPr>
            <p:ph type="body" sz="quarter" idx="1"/>
          </p:nvPr>
        </p:nvSpPr>
        <p:spPr>
          <a:xfrm>
            <a:off x="355600" y="5270500"/>
            <a:ext cx="12293600" cy="1295400"/>
          </a:xfrm>
          <a:prstGeom prst="rect">
            <a:avLst/>
          </a:prstGeom>
        </p:spPr>
        <p:txBody>
          <a:bodyPr anchor="t"/>
          <a:lstStyle>
            <a:lvl1pPr marL="0" indent="0" algn="ctr">
              <a:spcBef>
                <a:spcPts val="0"/>
              </a:spcBef>
              <a:buClr>
                <a:srgbClr val="535353"/>
              </a:buClr>
              <a:buSzTx/>
              <a:buNone/>
            </a:lvl1pPr>
            <a:lvl2pPr marL="0" indent="0" algn="ctr">
              <a:spcBef>
                <a:spcPts val="0"/>
              </a:spcBef>
              <a:buClr>
                <a:srgbClr val="535353"/>
              </a:buClr>
              <a:buSzTx/>
              <a:buNone/>
            </a:lvl2pPr>
            <a:lvl3pPr marL="0" indent="0" algn="ctr">
              <a:spcBef>
                <a:spcPts val="0"/>
              </a:spcBef>
              <a:buClr>
                <a:srgbClr val="535353"/>
              </a:buClr>
              <a:buSzTx/>
              <a:buNone/>
            </a:lvl3pPr>
            <a:lvl4pPr marL="0" indent="0" algn="ctr">
              <a:spcBef>
                <a:spcPts val="0"/>
              </a:spcBef>
              <a:buClr>
                <a:srgbClr val="535353"/>
              </a:buClr>
              <a:buSzTx/>
              <a:buNone/>
            </a:lvl4pPr>
            <a:lvl5pPr marL="0" indent="0" algn="ctr">
              <a:spcBef>
                <a:spcPts val="0"/>
              </a:spcBef>
              <a:buClr>
                <a:srgbClr val="535353"/>
              </a:buClr>
              <a:buSzTx/>
              <a:buNone/>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5689600"/>
            <a:ext cx="10464800" cy="508000"/>
          </a:xfrm>
          <a:prstGeom prst="rect">
            <a:avLst/>
          </a:prstGeom>
        </p:spPr>
        <p:txBody>
          <a:bodyPr anchor="t">
            <a:spAutoFit/>
          </a:bodyPr>
          <a:lstStyle>
            <a:lvl1pPr marL="0" indent="0" algn="ctr">
              <a:spcBef>
                <a:spcPts val="0"/>
              </a:spcBef>
              <a:buSzTx/>
              <a:buNone/>
              <a:defRPr sz="2800"/>
            </a:lvl1pPr>
          </a:lstStyle>
          <a:p>
            <a:pPr/>
            <a:r>
              <a:t>–Johnny Appleseed</a:t>
            </a:r>
          </a:p>
        </p:txBody>
      </p:sp>
      <p:sp>
        <p:nvSpPr>
          <p:cNvPr id="94" name="“Type a quote here.”"/>
          <p:cNvSpPr txBox="1"/>
          <p:nvPr>
            <p:ph type="body" sz="quarter" idx="14"/>
          </p:nvPr>
        </p:nvSpPr>
        <p:spPr>
          <a:xfrm>
            <a:off x="1270000" y="4152900"/>
            <a:ext cx="10464800" cy="647700"/>
          </a:xfrm>
          <a:prstGeom prst="rect">
            <a:avLst/>
          </a:prstGeom>
        </p:spPr>
        <p:txBody>
          <a:bodyPr>
            <a:spAutoFit/>
          </a:bodyPr>
          <a:lstStyle>
            <a:lvl1pPr marL="0" indent="0" algn="ctr">
              <a:spcBef>
                <a:spcPts val="0"/>
              </a:spcBef>
              <a:buSzTx/>
              <a:buNone/>
            </a:lvl1pPr>
          </a:lstStyle>
          <a:p>
            <a:pPr/>
            <a:r>
              <a:t>“Type a quote here.”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2552700" y="0"/>
            <a:ext cx="17339734" cy="9753601"/>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258743" y="-673100"/>
            <a:ext cx="10390144" cy="777732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908800"/>
            <a:ext cx="10464800" cy="1282700"/>
          </a:xfrm>
          <a:prstGeom prst="rect">
            <a:avLst/>
          </a:prstGeom>
        </p:spPr>
        <p:txBody>
          <a:bodyPr/>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Clr>
                <a:srgbClr val="535353"/>
              </a:buClr>
              <a:buSzTx/>
              <a:buNone/>
            </a:lvl1pPr>
            <a:lvl2pPr marL="0" indent="0" algn="ctr">
              <a:spcBef>
                <a:spcPts val="0"/>
              </a:spcBef>
              <a:buClr>
                <a:srgbClr val="535353"/>
              </a:buClr>
              <a:buSzTx/>
              <a:buNone/>
            </a:lvl2pPr>
            <a:lvl3pPr marL="0" indent="0" algn="ctr">
              <a:spcBef>
                <a:spcPts val="0"/>
              </a:spcBef>
              <a:buClr>
                <a:srgbClr val="535353"/>
              </a:buClr>
              <a:buSzTx/>
              <a:buNone/>
            </a:lvl3pPr>
            <a:lvl4pPr marL="0" indent="0" algn="ctr">
              <a:spcBef>
                <a:spcPts val="0"/>
              </a:spcBef>
              <a:buClr>
                <a:srgbClr val="535353"/>
              </a:buClr>
              <a:buSzTx/>
              <a:buNone/>
            </a:lvl4pPr>
            <a:lvl5pPr marL="0" indent="0" algn="ctr">
              <a:spcBef>
                <a:spcPts val="0"/>
              </a:spcBef>
              <a:buClr>
                <a:srgbClr val="535353"/>
              </a:buClr>
              <a:buSzTx/>
              <a:buNone/>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355600" y="3251200"/>
            <a:ext cx="12293600" cy="32385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5351574" y="1384300"/>
            <a:ext cx="7872413" cy="6997700"/>
          </a:xfrm>
          <a:prstGeom prst="rect">
            <a:avLst/>
          </a:prstGeom>
        </p:spPr>
        <p:txBody>
          <a:bodyPr lIns="91439" tIns="45719" rIns="91439" bIns="45719" anchor="t">
            <a:noAutofit/>
          </a:bodyPr>
          <a:lstStyle/>
          <a:p>
            <a:pPr/>
          </a:p>
        </p:txBody>
      </p:sp>
      <p:sp>
        <p:nvSpPr>
          <p:cNvPr id="39" name="Title Text"/>
          <p:cNvSpPr txBox="1"/>
          <p:nvPr>
            <p:ph type="title"/>
          </p:nvPr>
        </p:nvSpPr>
        <p:spPr>
          <a:xfrm>
            <a:off x="355600" y="1016000"/>
            <a:ext cx="5892800" cy="3886200"/>
          </a:xfrm>
          <a:prstGeom prst="rect">
            <a:avLst/>
          </a:prstGeom>
        </p:spPr>
        <p:txBody>
          <a:bodyPr anchor="b"/>
          <a:lstStyle/>
          <a:p>
            <a:pPr/>
            <a:r>
              <a:t>Title Text</a:t>
            </a:r>
          </a:p>
        </p:txBody>
      </p:sp>
      <p:sp>
        <p:nvSpPr>
          <p:cNvPr id="40" name="Body Level One…"/>
          <p:cNvSpPr txBox="1"/>
          <p:nvPr>
            <p:ph type="body" sz="quarter" idx="1"/>
          </p:nvPr>
        </p:nvSpPr>
        <p:spPr>
          <a:xfrm>
            <a:off x="355600" y="4889500"/>
            <a:ext cx="5892800" cy="3886200"/>
          </a:xfrm>
          <a:prstGeom prst="rect">
            <a:avLst/>
          </a:prstGeom>
        </p:spPr>
        <p:txBody>
          <a:bodyPr anchor="t"/>
          <a:lstStyle>
            <a:lvl1pPr marL="0" indent="0" algn="ctr">
              <a:spcBef>
                <a:spcPts val="0"/>
              </a:spcBef>
              <a:buClr>
                <a:srgbClr val="535353"/>
              </a:buClr>
              <a:buSzTx/>
              <a:buNone/>
            </a:lvl1pPr>
            <a:lvl2pPr marL="0" indent="0" algn="ctr">
              <a:spcBef>
                <a:spcPts val="0"/>
              </a:spcBef>
              <a:buClr>
                <a:srgbClr val="535353"/>
              </a:buClr>
              <a:buSzTx/>
              <a:buNone/>
            </a:lvl2pPr>
            <a:lvl3pPr marL="0" indent="0" algn="ctr">
              <a:spcBef>
                <a:spcPts val="0"/>
              </a:spcBef>
              <a:buClr>
                <a:srgbClr val="535353"/>
              </a:buClr>
              <a:buSzTx/>
              <a:buNone/>
            </a:lvl3pPr>
            <a:lvl4pPr marL="0" indent="0" algn="ctr">
              <a:spcBef>
                <a:spcPts val="0"/>
              </a:spcBef>
              <a:buClr>
                <a:srgbClr val="535353"/>
              </a:buClr>
              <a:buSzTx/>
              <a:buNone/>
            </a:lvl4pPr>
            <a:lvl5pPr marL="0" indent="0" algn="ctr">
              <a:spcBef>
                <a:spcPts val="0"/>
              </a:spcBef>
              <a:buClr>
                <a:srgbClr val="535353"/>
              </a:buClr>
              <a:buSzTx/>
              <a:buNone/>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marL="520700" indent="-520700">
              <a:lnSpc>
                <a:spcPct val="120000"/>
              </a:lnSpc>
              <a:spcBef>
                <a:spcPts val="4600"/>
              </a:spcBef>
              <a:defRPr sz="4600"/>
            </a:lvl1pPr>
            <a:lvl2pPr marL="1041400" indent="-520700">
              <a:lnSpc>
                <a:spcPct val="120000"/>
              </a:lnSpc>
              <a:spcBef>
                <a:spcPts val="4600"/>
              </a:spcBef>
              <a:defRPr sz="4600"/>
            </a:lvl2pPr>
            <a:lvl3pPr marL="1562100" indent="-520700">
              <a:lnSpc>
                <a:spcPct val="120000"/>
              </a:lnSpc>
              <a:spcBef>
                <a:spcPts val="4600"/>
              </a:spcBef>
              <a:defRPr sz="4600"/>
            </a:lvl3pPr>
            <a:lvl4pPr marL="2082800" indent="-520700">
              <a:lnSpc>
                <a:spcPct val="120000"/>
              </a:lnSpc>
              <a:spcBef>
                <a:spcPts val="4600"/>
              </a:spcBef>
              <a:defRPr sz="4600"/>
            </a:lvl4pPr>
            <a:lvl5pPr marL="2603500" indent="-520700">
              <a:lnSpc>
                <a:spcPct val="120000"/>
              </a:lnSpc>
              <a:spcBef>
                <a:spcPts val="4600"/>
              </a:spcBef>
              <a:defRPr sz="46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5493159" y="2743200"/>
            <a:ext cx="7889605" cy="7012983"/>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355600" y="2730500"/>
            <a:ext cx="5892800" cy="6299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762000" y="762000"/>
            <a:ext cx="11468100" cy="8216900"/>
          </a:xfrm>
          <a:prstGeom prst="rect">
            <a:avLst/>
          </a:prstGeom>
        </p:spPr>
        <p:txBody>
          <a:bodyPr/>
          <a:lstStyle>
            <a:lvl1pPr marL="520700" indent="-520700">
              <a:lnSpc>
                <a:spcPct val="120000"/>
              </a:lnSpc>
              <a:spcBef>
                <a:spcPts val="4600"/>
              </a:spcBef>
              <a:defRPr sz="4600"/>
            </a:lvl1pPr>
            <a:lvl2pPr marL="1041400" indent="-520700">
              <a:lnSpc>
                <a:spcPct val="120000"/>
              </a:lnSpc>
              <a:spcBef>
                <a:spcPts val="4600"/>
              </a:spcBef>
              <a:defRPr sz="4600"/>
            </a:lvl2pPr>
            <a:lvl3pPr marL="1562100" indent="-520700">
              <a:lnSpc>
                <a:spcPct val="120000"/>
              </a:lnSpc>
              <a:spcBef>
                <a:spcPts val="4600"/>
              </a:spcBef>
              <a:defRPr sz="4600"/>
            </a:lvl3pPr>
            <a:lvl4pPr marL="2082800" indent="-520700">
              <a:lnSpc>
                <a:spcPct val="120000"/>
              </a:lnSpc>
              <a:spcBef>
                <a:spcPts val="4600"/>
              </a:spcBef>
              <a:defRPr sz="4600"/>
            </a:lvl4pPr>
            <a:lvl5pPr marL="2603500" indent="-520700">
              <a:lnSpc>
                <a:spcPct val="120000"/>
              </a:lnSpc>
              <a:spcBef>
                <a:spcPts val="4600"/>
              </a:spcBef>
              <a:defRPr sz="46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2-033_1302x975.jpeg"/>
          <p:cNvSpPr/>
          <p:nvPr>
            <p:ph type="pic" sz="quarter" idx="13"/>
          </p:nvPr>
        </p:nvSpPr>
        <p:spPr>
          <a:xfrm>
            <a:off x="6654800" y="4965700"/>
            <a:ext cx="5803900" cy="4346239"/>
          </a:xfrm>
          <a:prstGeom prst="rect">
            <a:avLst/>
          </a:prstGeom>
        </p:spPr>
        <p:txBody>
          <a:bodyPr lIns="91439" tIns="45719" rIns="91439" bIns="45719" anchor="t">
            <a:noAutofit/>
          </a:bodyPr>
          <a:lstStyle/>
          <a:p>
            <a:pPr/>
          </a:p>
        </p:txBody>
      </p:sp>
      <p:sp>
        <p:nvSpPr>
          <p:cNvPr id="84" name="Image"/>
          <p:cNvSpPr/>
          <p:nvPr>
            <p:ph type="pic" sz="quarter" idx="14"/>
          </p:nvPr>
        </p:nvSpPr>
        <p:spPr>
          <a:xfrm>
            <a:off x="6667500" y="444500"/>
            <a:ext cx="5803900" cy="4346239"/>
          </a:xfrm>
          <a:prstGeom prst="rect">
            <a:avLst/>
          </a:prstGeom>
        </p:spPr>
        <p:txBody>
          <a:bodyPr lIns="91439" tIns="45719" rIns="91439" bIns="45719" anchor="t">
            <a:noAutofit/>
          </a:bodyPr>
          <a:lstStyle/>
          <a:p>
            <a:pPr/>
          </a:p>
        </p:txBody>
      </p:sp>
      <p:sp>
        <p:nvSpPr>
          <p:cNvPr id="85" name="2-10-superquadro_1631x2178.jpeg"/>
          <p:cNvSpPr/>
          <p:nvPr>
            <p:ph type="pic" idx="15"/>
          </p:nvPr>
        </p:nvSpPr>
        <p:spPr>
          <a:xfrm>
            <a:off x="-939561" y="482600"/>
            <a:ext cx="7995295" cy="10681635"/>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355600" y="2730500"/>
            <a:ext cx="12293600" cy="6299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4599" y="9270999"/>
            <a:ext cx="342901" cy="355601"/>
          </a:xfrm>
          <a:prstGeom prst="rect">
            <a:avLst/>
          </a:prstGeom>
          <a:ln w="12700">
            <a:miter lim="400000"/>
          </a:ln>
        </p:spPr>
        <p:txBody>
          <a:bodyPr wrap="none" lIns="50800" tIns="50800" rIns="50800" bIns="50800" anchor="b">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1pPr>
      <a:lvl2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2pPr>
      <a:lvl3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3pPr>
      <a:lvl4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4pPr>
      <a:lvl5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5pPr>
      <a:lvl6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6pPr>
      <a:lvl7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7pPr>
      <a:lvl8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8pPr>
      <a:lvl9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9pPr>
    </p:titleStyle>
    <p:bodyStyle>
      <a:lvl1pPr marL="4318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1pPr>
      <a:lvl2pPr marL="8636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2pPr>
      <a:lvl3pPr marL="12954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3pPr>
      <a:lvl4pPr marL="17272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4pPr>
      <a:lvl5pPr marL="21590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5pPr>
      <a:lvl6pPr marL="25908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6pPr>
      <a:lvl7pPr marL="30226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7pPr>
      <a:lvl8pPr marL="34544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8pPr>
      <a:lvl9pPr marL="38862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tif"/><Relationship Id="rId3" Type="http://schemas.openxmlformats.org/officeDocument/2006/relationships/image" Target="../media/image22.tif"/><Relationship Id="rId4" Type="http://schemas.openxmlformats.org/officeDocument/2006/relationships/image" Target="../media/image1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23.tif"/><Relationship Id="rId6" Type="http://schemas.openxmlformats.org/officeDocument/2006/relationships/image" Target="../media/image24.tif"/><Relationship Id="rId7" Type="http://schemas.openxmlformats.org/officeDocument/2006/relationships/image" Target="../media/image25.tif"/><Relationship Id="rId8" Type="http://schemas.openxmlformats.org/officeDocument/2006/relationships/image" Target="../media/image26.tif"/><Relationship Id="rId9" Type="http://schemas.openxmlformats.org/officeDocument/2006/relationships/image" Target="../media/image27.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tif"/><Relationship Id="rId3" Type="http://schemas.openxmlformats.org/officeDocument/2006/relationships/image" Target="../media/image1.png"/><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 Id="rId8" Type="http://schemas.openxmlformats.org/officeDocument/2006/relationships/image" Target="../media/image7.tif"/><Relationship Id="rId9" Type="http://schemas.openxmlformats.org/officeDocument/2006/relationships/image" Target="../media/image8.tif"/><Relationship Id="rId10" Type="http://schemas.openxmlformats.org/officeDocument/2006/relationships/image" Target="../media/image2.png"/><Relationship Id="rId11" Type="http://schemas.openxmlformats.org/officeDocument/2006/relationships/image" Target="../media/image3.png"/><Relationship Id="rId12" Type="http://schemas.openxmlformats.org/officeDocument/2006/relationships/image" Target="../media/image4.png"/><Relationship Id="rId13" Type="http://schemas.openxmlformats.org/officeDocument/2006/relationships/image" Target="../media/image5.png"/><Relationship Id="rId14" Type="http://schemas.openxmlformats.org/officeDocument/2006/relationships/image" Target="../media/image6.png"/><Relationship Id="rId15" Type="http://schemas.openxmlformats.org/officeDocument/2006/relationships/image" Target="../media/image7.png"/><Relationship Id="rId16" Type="http://schemas.openxmlformats.org/officeDocument/2006/relationships/image" Target="../media/image9.tif"/><Relationship Id="rId17" Type="http://schemas.openxmlformats.org/officeDocument/2006/relationships/image" Target="../media/image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tif"/><Relationship Id="rId6" Type="http://schemas.openxmlformats.org/officeDocument/2006/relationships/image" Target="../media/image12.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 Id="rId3" Type="http://schemas.openxmlformats.org/officeDocument/2006/relationships/image" Target="../media/image1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tif"/><Relationship Id="rId3"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Relationship Id="rId3" Type="http://schemas.openxmlformats.org/officeDocument/2006/relationships/image" Target="../media/image14.png"/><Relationship Id="rId4" Type="http://schemas.openxmlformats.org/officeDocument/2006/relationships/image" Target="../media/image15.tif"/><Relationship Id="rId5" Type="http://schemas.openxmlformats.org/officeDocument/2006/relationships/image" Target="../media/image16.tif"/><Relationship Id="rId6" Type="http://schemas.openxmlformats.org/officeDocument/2006/relationships/image" Target="../media/image17.tif"/><Relationship Id="rId7" Type="http://schemas.openxmlformats.org/officeDocument/2006/relationships/image" Target="../media/image18.tif"/><Relationship Id="rId8" Type="http://schemas.openxmlformats.org/officeDocument/2006/relationships/image" Target="../media/image15.png"/><Relationship Id="rId9" Type="http://schemas.openxmlformats.org/officeDocument/2006/relationships/image" Target="../media/image19.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20.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Automation of IT Service Management at Johnson &amp; Johnson"/>
          <p:cNvSpPr txBox="1"/>
          <p:nvPr>
            <p:ph type="ctrTitle"/>
          </p:nvPr>
        </p:nvSpPr>
        <p:spPr>
          <a:prstGeom prst="rect">
            <a:avLst/>
          </a:prstGeom>
        </p:spPr>
        <p:txBody>
          <a:bodyPr/>
          <a:lstStyle/>
          <a:p>
            <a:pPr/>
            <a:r>
              <a:t>Automation of IT Service Management at Johnson &amp; Johnson</a:t>
            </a:r>
          </a:p>
        </p:txBody>
      </p:sp>
      <p:sp>
        <p:nvSpPr>
          <p:cNvPr id="120" name="Jairo Melo…"/>
          <p:cNvSpPr txBox="1"/>
          <p:nvPr>
            <p:ph type="subTitle" sz="half" idx="1"/>
          </p:nvPr>
        </p:nvSpPr>
        <p:spPr>
          <a:xfrm>
            <a:off x="355600" y="5578574"/>
            <a:ext cx="12293600" cy="2181126"/>
          </a:xfrm>
          <a:prstGeom prst="rect">
            <a:avLst/>
          </a:prstGeom>
        </p:spPr>
        <p:txBody>
          <a:bodyPr/>
          <a:lstStyle/>
          <a:p>
            <a:pPr defTabSz="391414">
              <a:defRPr b="1" sz="4020">
                <a:latin typeface="Gill Sans"/>
                <a:ea typeface="Gill Sans"/>
                <a:cs typeface="Gill Sans"/>
                <a:sym typeface="Gill Sans"/>
              </a:defRPr>
            </a:pPr>
            <a:r>
              <a:t>Jairo Melo</a:t>
            </a:r>
          </a:p>
          <a:p>
            <a:pPr defTabSz="391414">
              <a:defRPr sz="2546"/>
            </a:pPr>
            <a:r>
              <a:t>ML1030 Capstone Course</a:t>
            </a:r>
          </a:p>
          <a:p>
            <a:pPr defTabSz="391414">
              <a:defRPr sz="2546"/>
            </a:pPr>
          </a:p>
          <a:p>
            <a:pPr defTabSz="391414">
              <a:defRPr b="1" sz="2546">
                <a:latin typeface="Gill Sans"/>
                <a:ea typeface="Gill Sans"/>
                <a:cs typeface="Gill Sans"/>
                <a:sym typeface="Gill Sans"/>
              </a:defRPr>
            </a:pPr>
            <a:r>
              <a:t>Dr. Harish Bhaskar </a:t>
            </a:r>
          </a:p>
          <a:p>
            <a:pPr defTabSz="391414">
              <a:defRPr sz="2546"/>
            </a:pPr>
            <a:r>
              <a:t>MLCapstone Course - September 9, 2019</a:t>
            </a:r>
          </a:p>
        </p:txBody>
      </p:sp>
      <p:pic>
        <p:nvPicPr>
          <p:cNvPr id="121" name="Image" descr="Image"/>
          <p:cNvPicPr>
            <a:picLocks noChangeAspect="1"/>
          </p:cNvPicPr>
          <p:nvPr/>
        </p:nvPicPr>
        <p:blipFill>
          <a:blip r:embed="rId2">
            <a:extLst/>
          </a:blip>
          <a:stretch>
            <a:fillRect/>
          </a:stretch>
        </p:blipFill>
        <p:spPr>
          <a:xfrm>
            <a:off x="10429482" y="221236"/>
            <a:ext cx="2356635" cy="649727"/>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Data preparation and analysis"/>
          <p:cNvSpPr txBox="1"/>
          <p:nvPr>
            <p:ph type="title"/>
          </p:nvPr>
        </p:nvSpPr>
        <p:spPr>
          <a:prstGeom prst="rect">
            <a:avLst/>
          </a:prstGeom>
        </p:spPr>
        <p:txBody>
          <a:bodyPr/>
          <a:lstStyle/>
          <a:p>
            <a:pPr/>
            <a:r>
              <a:t>Data preparation and analysis</a:t>
            </a:r>
          </a:p>
        </p:txBody>
      </p:sp>
      <p:sp>
        <p:nvSpPr>
          <p:cNvPr id="203" name="Removing any NAN observations…"/>
          <p:cNvSpPr txBox="1"/>
          <p:nvPr>
            <p:ph type="body" sz="half" idx="1"/>
          </p:nvPr>
        </p:nvSpPr>
        <p:spPr>
          <a:xfrm>
            <a:off x="355600" y="2730500"/>
            <a:ext cx="6265268" cy="6648798"/>
          </a:xfrm>
          <a:prstGeom prst="rect">
            <a:avLst/>
          </a:prstGeom>
        </p:spPr>
        <p:txBody>
          <a:bodyPr/>
          <a:lstStyle/>
          <a:p>
            <a:pPr marL="284988" indent="-284988" defTabSz="385572">
              <a:spcBef>
                <a:spcPts val="2500"/>
              </a:spcBef>
              <a:defRPr sz="2706"/>
            </a:pPr>
            <a:r>
              <a:t>Removing any NAN observations</a:t>
            </a:r>
          </a:p>
          <a:p>
            <a:pPr marL="284988" indent="-284988" defTabSz="385572">
              <a:spcBef>
                <a:spcPts val="2500"/>
              </a:spcBef>
              <a:defRPr sz="2706"/>
            </a:pPr>
            <a:r>
              <a:t>Due to special characters created by automatic monitoring systems, we replaced the description with short_description</a:t>
            </a:r>
          </a:p>
          <a:p>
            <a:pPr marL="284988" indent="-284988" defTabSz="385572">
              <a:spcBef>
                <a:spcPts val="2500"/>
              </a:spcBef>
              <a:defRPr sz="2706"/>
            </a:pPr>
            <a:r>
              <a:t>Subsample data: Removing low freq. categories, and when possible balance the data</a:t>
            </a:r>
          </a:p>
          <a:p>
            <a:pPr marL="284988" indent="-284988" defTabSz="385572">
              <a:spcBef>
                <a:spcPts val="2500"/>
              </a:spcBef>
              <a:defRPr sz="2706"/>
            </a:pPr>
            <a:r>
              <a:t>7 new Resolution Categories proposed based on the Clustering analysis </a:t>
            </a:r>
          </a:p>
          <a:p>
            <a:pPr marL="284988" indent="-284988" defTabSz="385572">
              <a:spcBef>
                <a:spcPts val="2500"/>
              </a:spcBef>
              <a:defRPr sz="2706"/>
            </a:pPr>
            <a:r>
              <a:t>Most of the descriptions are less than 20 characters which makes difficult not only for manual but automatic tools to determine correct categories</a:t>
            </a:r>
          </a:p>
        </p:txBody>
      </p:sp>
      <p:pic>
        <p:nvPicPr>
          <p:cNvPr id="204" name="Image" descr="Image"/>
          <p:cNvPicPr>
            <a:picLocks noChangeAspect="1"/>
          </p:cNvPicPr>
          <p:nvPr/>
        </p:nvPicPr>
        <p:blipFill>
          <a:blip r:embed="rId2">
            <a:extLst/>
          </a:blip>
          <a:stretch>
            <a:fillRect/>
          </a:stretch>
        </p:blipFill>
        <p:spPr>
          <a:xfrm>
            <a:off x="7277199" y="2660188"/>
            <a:ext cx="5015333" cy="3442624"/>
          </a:xfrm>
          <a:prstGeom prst="rect">
            <a:avLst/>
          </a:prstGeom>
          <a:ln w="12700">
            <a:miter lim="400000"/>
          </a:ln>
        </p:spPr>
      </p:pic>
      <p:pic>
        <p:nvPicPr>
          <p:cNvPr id="205" name="Image" descr="Image"/>
          <p:cNvPicPr>
            <a:picLocks noChangeAspect="1"/>
          </p:cNvPicPr>
          <p:nvPr/>
        </p:nvPicPr>
        <p:blipFill>
          <a:blip r:embed="rId3">
            <a:extLst/>
          </a:blip>
          <a:stretch>
            <a:fillRect/>
          </a:stretch>
        </p:blipFill>
        <p:spPr>
          <a:xfrm>
            <a:off x="10208112" y="7053639"/>
            <a:ext cx="2640138" cy="2582151"/>
          </a:xfrm>
          <a:prstGeom prst="rect">
            <a:avLst/>
          </a:prstGeom>
          <a:ln w="12700">
            <a:miter lim="400000"/>
          </a:ln>
        </p:spPr>
      </p:pic>
      <p:pic>
        <p:nvPicPr>
          <p:cNvPr id="206" name="Image" descr="Image"/>
          <p:cNvPicPr>
            <a:picLocks noChangeAspect="1"/>
          </p:cNvPicPr>
          <p:nvPr/>
        </p:nvPicPr>
        <p:blipFill>
          <a:blip r:embed="rId4">
            <a:extLst/>
          </a:blip>
          <a:stretch>
            <a:fillRect/>
          </a:stretch>
        </p:blipFill>
        <p:spPr>
          <a:xfrm>
            <a:off x="7615117" y="6376746"/>
            <a:ext cx="3591167" cy="223002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Results"/>
          <p:cNvSpPr txBox="1"/>
          <p:nvPr>
            <p:ph type="title"/>
          </p:nvPr>
        </p:nvSpPr>
        <p:spPr>
          <a:prstGeom prst="rect">
            <a:avLst/>
          </a:prstGeom>
        </p:spPr>
        <p:txBody>
          <a:bodyPr/>
          <a:lstStyle/>
          <a:p>
            <a:pPr/>
            <a:r>
              <a:t>Results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Results of the Neural Network RNN for Incident Classification"/>
          <p:cNvSpPr txBox="1"/>
          <p:nvPr>
            <p:ph type="title"/>
          </p:nvPr>
        </p:nvSpPr>
        <p:spPr>
          <a:xfrm>
            <a:off x="2787625" y="312445"/>
            <a:ext cx="7429550" cy="2438401"/>
          </a:xfrm>
          <a:prstGeom prst="rect">
            <a:avLst/>
          </a:prstGeom>
        </p:spPr>
        <p:txBody>
          <a:bodyPr/>
          <a:lstStyle/>
          <a:p>
            <a:pPr defTabSz="385572">
              <a:defRPr sz="4752"/>
            </a:pPr>
            <a:r>
              <a:t>Results of the Neural Network </a:t>
            </a:r>
            <a:r>
              <a:rPr b="1">
                <a:latin typeface="Gill Sans"/>
                <a:ea typeface="Gill Sans"/>
                <a:cs typeface="Gill Sans"/>
                <a:sym typeface="Gill Sans"/>
              </a:rPr>
              <a:t>RNN</a:t>
            </a:r>
            <a:r>
              <a:t> for Incident Classification</a:t>
            </a:r>
          </a:p>
        </p:txBody>
      </p:sp>
      <p:grpSp>
        <p:nvGrpSpPr>
          <p:cNvPr id="213" name="Image"/>
          <p:cNvGrpSpPr/>
          <p:nvPr/>
        </p:nvGrpSpPr>
        <p:grpSpPr>
          <a:xfrm>
            <a:off x="352530" y="640054"/>
            <a:ext cx="1657140" cy="2110792"/>
            <a:chOff x="0" y="0"/>
            <a:chExt cx="1657138" cy="2110790"/>
          </a:xfrm>
        </p:grpSpPr>
        <p:pic>
          <p:nvPicPr>
            <p:cNvPr id="212" name="Image" descr="Image"/>
            <p:cNvPicPr>
              <a:picLocks noChangeAspect="1"/>
            </p:cNvPicPr>
            <p:nvPr/>
          </p:nvPicPr>
          <p:blipFill>
            <a:blip r:embed="rId2">
              <a:extLst/>
            </a:blip>
            <a:stretch>
              <a:fillRect/>
            </a:stretch>
          </p:blipFill>
          <p:spPr>
            <a:xfrm>
              <a:off x="114300" y="76200"/>
              <a:ext cx="1428539" cy="1805991"/>
            </a:xfrm>
            <a:prstGeom prst="rect">
              <a:avLst/>
            </a:prstGeom>
            <a:ln>
              <a:noFill/>
            </a:ln>
            <a:effectLst/>
          </p:spPr>
        </p:pic>
        <p:pic>
          <p:nvPicPr>
            <p:cNvPr id="211" name="Image" descr="Image"/>
            <p:cNvPicPr>
              <a:picLocks noChangeAspect="0"/>
            </p:cNvPicPr>
            <p:nvPr/>
          </p:nvPicPr>
          <p:blipFill>
            <a:blip r:embed="rId3">
              <a:extLst/>
            </a:blip>
            <a:stretch>
              <a:fillRect/>
            </a:stretch>
          </p:blipFill>
          <p:spPr>
            <a:xfrm>
              <a:off x="0" y="0"/>
              <a:ext cx="1657139" cy="2110791"/>
            </a:xfrm>
            <a:prstGeom prst="rect">
              <a:avLst/>
            </a:prstGeom>
            <a:effectLst/>
          </p:spPr>
        </p:pic>
      </p:grpSp>
      <p:sp>
        <p:nvSpPr>
          <p:cNvPr id="214" name="Category…"/>
          <p:cNvSpPr txBox="1"/>
          <p:nvPr/>
        </p:nvSpPr>
        <p:spPr>
          <a:xfrm>
            <a:off x="1302486" y="3263899"/>
            <a:ext cx="1190427"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Category</a:t>
            </a:r>
          </a:p>
          <a:p>
            <a:pPr>
              <a:defRPr sz="1700"/>
            </a:pPr>
            <a:r>
              <a:t>Accuracy: 91</a:t>
            </a:r>
          </a:p>
        </p:txBody>
      </p:sp>
      <p:sp>
        <p:nvSpPr>
          <p:cNvPr id="215" name="Sub-Category…"/>
          <p:cNvSpPr txBox="1"/>
          <p:nvPr/>
        </p:nvSpPr>
        <p:spPr>
          <a:xfrm>
            <a:off x="5424600" y="2606501"/>
            <a:ext cx="1352036"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Sub-Category</a:t>
            </a:r>
          </a:p>
          <a:p>
            <a:pPr>
              <a:defRPr sz="1700"/>
            </a:pPr>
            <a:r>
              <a:t>Accuracy: 74%</a:t>
            </a:r>
          </a:p>
        </p:txBody>
      </p:sp>
      <p:sp>
        <p:nvSpPr>
          <p:cNvPr id="216" name="Priority…"/>
          <p:cNvSpPr txBox="1"/>
          <p:nvPr/>
        </p:nvSpPr>
        <p:spPr>
          <a:xfrm>
            <a:off x="1307809" y="6831742"/>
            <a:ext cx="1179781"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Priority</a:t>
            </a:r>
          </a:p>
          <a:p>
            <a:pPr>
              <a:defRPr sz="1700"/>
            </a:pPr>
            <a:r>
              <a:t>Priority: 84%</a:t>
            </a:r>
          </a:p>
        </p:txBody>
      </p:sp>
      <p:sp>
        <p:nvSpPr>
          <p:cNvPr id="217" name="Resolved by Group…"/>
          <p:cNvSpPr txBox="1"/>
          <p:nvPr/>
        </p:nvSpPr>
        <p:spPr>
          <a:xfrm>
            <a:off x="9752556" y="2793999"/>
            <a:ext cx="181472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Resolved by Group</a:t>
            </a:r>
          </a:p>
          <a:p>
            <a:pPr>
              <a:defRPr sz="1700"/>
            </a:pPr>
            <a:r>
              <a:t>Accuracy: 80%</a:t>
            </a:r>
          </a:p>
        </p:txBody>
      </p:sp>
      <p:sp>
        <p:nvSpPr>
          <p:cNvPr id="218" name="Resolution Category: 7 Levels…"/>
          <p:cNvSpPr txBox="1"/>
          <p:nvPr/>
        </p:nvSpPr>
        <p:spPr>
          <a:xfrm>
            <a:off x="4757766" y="6831742"/>
            <a:ext cx="268570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Resolution Category: 7 Levels</a:t>
            </a:r>
          </a:p>
          <a:p>
            <a:pPr>
              <a:defRPr sz="1700"/>
            </a:pPr>
            <a:r>
              <a:t>All data - Recategorized</a:t>
            </a:r>
          </a:p>
        </p:txBody>
      </p:sp>
      <p:grpSp>
        <p:nvGrpSpPr>
          <p:cNvPr id="221" name="Knowledge Article…"/>
          <p:cNvGrpSpPr/>
          <p:nvPr/>
        </p:nvGrpSpPr>
        <p:grpSpPr>
          <a:xfrm>
            <a:off x="9197641" y="7502850"/>
            <a:ext cx="3178555" cy="1092201"/>
            <a:chOff x="0" y="0"/>
            <a:chExt cx="3178553" cy="1092200"/>
          </a:xfrm>
        </p:grpSpPr>
        <p:sp>
          <p:nvSpPr>
            <p:cNvPr id="220" name="Knowledge Article…"/>
            <p:cNvSpPr txBox="1"/>
            <p:nvPr/>
          </p:nvSpPr>
          <p:spPr>
            <a:xfrm>
              <a:off x="114300" y="76200"/>
              <a:ext cx="2949954" cy="7874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2300"/>
              </a:pPr>
              <a:r>
                <a:t>Knowledge Article</a:t>
              </a:r>
            </a:p>
            <a:p>
              <a:pPr>
                <a:defRPr sz="2300"/>
              </a:pPr>
              <a:r>
                <a:t>Accuracy: 37% </a:t>
              </a:r>
            </a:p>
          </p:txBody>
        </p:sp>
        <p:pic>
          <p:nvPicPr>
            <p:cNvPr id="219" name="Knowledge Article… Knowledge Article&#10;Accuracy: 37% " descr="Knowledge Article… Knowledge ArticleAccuracy: 37% "/>
            <p:cNvPicPr>
              <a:picLocks noChangeAspect="0"/>
            </p:cNvPicPr>
            <p:nvPr/>
          </p:nvPicPr>
          <p:blipFill>
            <a:blip r:embed="rId4">
              <a:extLst/>
            </a:blip>
            <a:stretch>
              <a:fillRect/>
            </a:stretch>
          </p:blipFill>
          <p:spPr>
            <a:xfrm>
              <a:off x="0" y="0"/>
              <a:ext cx="3178554" cy="1092200"/>
            </a:xfrm>
            <a:prstGeom prst="rect">
              <a:avLst/>
            </a:prstGeom>
            <a:effectLst/>
          </p:spPr>
        </p:pic>
      </p:grpSp>
      <p:pic>
        <p:nvPicPr>
          <p:cNvPr id="222" name="Image" descr="Image"/>
          <p:cNvPicPr>
            <a:picLocks noChangeAspect="1"/>
          </p:cNvPicPr>
          <p:nvPr/>
        </p:nvPicPr>
        <p:blipFill>
          <a:blip r:embed="rId5">
            <a:extLst/>
          </a:blip>
          <a:stretch>
            <a:fillRect/>
          </a:stretch>
        </p:blipFill>
        <p:spPr>
          <a:xfrm>
            <a:off x="402195" y="3880774"/>
            <a:ext cx="2797203" cy="2651595"/>
          </a:xfrm>
          <a:prstGeom prst="rect">
            <a:avLst/>
          </a:prstGeom>
          <a:ln w="12700">
            <a:miter lim="400000"/>
          </a:ln>
        </p:spPr>
      </p:pic>
      <p:pic>
        <p:nvPicPr>
          <p:cNvPr id="223" name="Image" descr="Image"/>
          <p:cNvPicPr>
            <a:picLocks noChangeAspect="1"/>
          </p:cNvPicPr>
          <p:nvPr/>
        </p:nvPicPr>
        <p:blipFill>
          <a:blip r:embed="rId6">
            <a:extLst/>
          </a:blip>
          <a:stretch>
            <a:fillRect/>
          </a:stretch>
        </p:blipFill>
        <p:spPr>
          <a:xfrm>
            <a:off x="4601504" y="3328694"/>
            <a:ext cx="2998228" cy="2780856"/>
          </a:xfrm>
          <a:prstGeom prst="rect">
            <a:avLst/>
          </a:prstGeom>
          <a:ln w="12700">
            <a:miter lim="400000"/>
          </a:ln>
        </p:spPr>
      </p:pic>
      <p:pic>
        <p:nvPicPr>
          <p:cNvPr id="224" name="Image" descr="Image"/>
          <p:cNvPicPr>
            <a:picLocks noChangeAspect="1"/>
          </p:cNvPicPr>
          <p:nvPr/>
        </p:nvPicPr>
        <p:blipFill>
          <a:blip r:embed="rId7">
            <a:extLst/>
          </a:blip>
          <a:stretch>
            <a:fillRect/>
          </a:stretch>
        </p:blipFill>
        <p:spPr>
          <a:xfrm>
            <a:off x="752305" y="7526740"/>
            <a:ext cx="2096982" cy="1997544"/>
          </a:xfrm>
          <a:prstGeom prst="rect">
            <a:avLst/>
          </a:prstGeom>
          <a:ln w="12700">
            <a:miter lim="400000"/>
          </a:ln>
        </p:spPr>
      </p:pic>
      <p:pic>
        <p:nvPicPr>
          <p:cNvPr id="225" name="Image" descr="Image"/>
          <p:cNvPicPr>
            <a:picLocks noChangeAspect="1"/>
          </p:cNvPicPr>
          <p:nvPr/>
        </p:nvPicPr>
        <p:blipFill>
          <a:blip r:embed="rId8">
            <a:extLst/>
          </a:blip>
          <a:stretch>
            <a:fillRect/>
          </a:stretch>
        </p:blipFill>
        <p:spPr>
          <a:xfrm>
            <a:off x="9106546" y="3410874"/>
            <a:ext cx="2797203" cy="2543496"/>
          </a:xfrm>
          <a:prstGeom prst="rect">
            <a:avLst/>
          </a:prstGeom>
          <a:ln w="12700">
            <a:miter lim="400000"/>
          </a:ln>
        </p:spPr>
      </p:pic>
      <p:pic>
        <p:nvPicPr>
          <p:cNvPr id="226" name="Image" descr="Image"/>
          <p:cNvPicPr>
            <a:picLocks noChangeAspect="1"/>
          </p:cNvPicPr>
          <p:nvPr/>
        </p:nvPicPr>
        <p:blipFill>
          <a:blip r:embed="rId9">
            <a:extLst/>
          </a:blip>
          <a:stretch>
            <a:fillRect/>
          </a:stretch>
        </p:blipFill>
        <p:spPr>
          <a:xfrm>
            <a:off x="4943174" y="7470116"/>
            <a:ext cx="2314889" cy="211079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Deployment"/>
          <p:cNvSpPr txBox="1"/>
          <p:nvPr>
            <p:ph type="title"/>
          </p:nvPr>
        </p:nvSpPr>
        <p:spPr>
          <a:prstGeom prst="rect">
            <a:avLst/>
          </a:prstGeom>
        </p:spPr>
        <p:txBody>
          <a:bodyPr/>
          <a:lstStyle/>
          <a:p>
            <a:pPr/>
            <a:r>
              <a:t>Deployment</a:t>
            </a:r>
          </a:p>
        </p:txBody>
      </p:sp>
      <p:sp>
        <p:nvSpPr>
          <p:cNvPr id="229" name="Integration between ServiceNow and AWS using the endpoint url triggered by the API Gateway through Rest web services and accessed it using javascript that runs on creation of ticket.…"/>
          <p:cNvSpPr txBox="1"/>
          <p:nvPr>
            <p:ph type="body" sz="half" idx="1"/>
          </p:nvPr>
        </p:nvSpPr>
        <p:spPr>
          <a:xfrm>
            <a:off x="647700" y="2647850"/>
            <a:ext cx="6054725" cy="6464500"/>
          </a:xfrm>
          <a:prstGeom prst="rect">
            <a:avLst/>
          </a:prstGeom>
        </p:spPr>
        <p:txBody>
          <a:bodyPr/>
          <a:lstStyle/>
          <a:p>
            <a:pPr marL="245181" indent="-245181" defTabSz="332993">
              <a:spcBef>
                <a:spcPts val="2100"/>
              </a:spcBef>
              <a:buClr>
                <a:srgbClr val="535353"/>
              </a:buClr>
              <a:defRPr sz="2166"/>
            </a:pPr>
            <a:r>
              <a:rPr b="1">
                <a:latin typeface="Gill Sans"/>
                <a:ea typeface="Gill Sans"/>
                <a:cs typeface="Gill Sans"/>
                <a:sym typeface="Gill Sans"/>
              </a:rPr>
              <a:t>Integration between ServiceNow and AWS</a:t>
            </a:r>
            <a:r>
              <a:t> using the endpoint url triggered by the API Gateway through Rest web services and accessed it using javascript that runs on creation of ticket.</a:t>
            </a:r>
          </a:p>
          <a:p>
            <a:pPr marL="246125" indent="-246125" defTabSz="332993">
              <a:spcBef>
                <a:spcPts val="2100"/>
              </a:spcBef>
              <a:defRPr sz="2166"/>
            </a:pPr>
            <a:r>
              <a:rPr b="1">
                <a:latin typeface="Gill Sans"/>
                <a:ea typeface="Gill Sans"/>
                <a:cs typeface="Gill Sans"/>
                <a:sym typeface="Gill Sans"/>
              </a:rPr>
              <a:t>On creation of a ticket</a:t>
            </a:r>
            <a:r>
              <a:t>, the javascript is triggered which </a:t>
            </a:r>
            <a:r>
              <a:rPr b="1">
                <a:latin typeface="Gill Sans"/>
                <a:ea typeface="Gill Sans"/>
                <a:cs typeface="Gill Sans"/>
                <a:sym typeface="Gill Sans"/>
              </a:rPr>
              <a:t>sends the incident description already tokenized/padded</a:t>
            </a:r>
            <a:r>
              <a:t> </a:t>
            </a:r>
            <a:r>
              <a:rPr b="1">
                <a:latin typeface="Gill Sans"/>
                <a:ea typeface="Gill Sans"/>
                <a:cs typeface="Gill Sans"/>
                <a:sym typeface="Gill Sans"/>
              </a:rPr>
              <a:t>to the model</a:t>
            </a:r>
            <a:r>
              <a:t> placed in AWS which performs the machine learning operations and </a:t>
            </a:r>
            <a:r>
              <a:rPr b="1">
                <a:latin typeface="Gill Sans"/>
                <a:ea typeface="Gill Sans"/>
                <a:cs typeface="Gill Sans"/>
                <a:sym typeface="Gill Sans"/>
              </a:rPr>
              <a:t>returns back the predicted categories and probability</a:t>
            </a:r>
            <a:r>
              <a:t>.</a:t>
            </a:r>
          </a:p>
          <a:p>
            <a:pPr marL="246125" indent="-246125" defTabSz="332993">
              <a:spcBef>
                <a:spcPts val="2100"/>
              </a:spcBef>
              <a:defRPr sz="2166"/>
            </a:pPr>
            <a:r>
              <a:t>While the results are assessed by ITSM leadership, the model was deployed using </a:t>
            </a:r>
            <a:r>
              <a:rPr b="1">
                <a:latin typeface="Gill Sans"/>
                <a:ea typeface="Gill Sans"/>
                <a:cs typeface="Gill Sans"/>
                <a:sym typeface="Gill Sans"/>
              </a:rPr>
              <a:t>Flask</a:t>
            </a:r>
            <a:r>
              <a:t> where the description is submitted and the model predicts each category with a probability.</a:t>
            </a:r>
          </a:p>
          <a:p>
            <a:pPr marL="246125" indent="-246125" defTabSz="332993">
              <a:spcBef>
                <a:spcPts val="2100"/>
              </a:spcBef>
              <a:defRPr sz="2166"/>
            </a:pPr>
            <a:r>
              <a:t>Demo</a:t>
            </a:r>
          </a:p>
          <a:p>
            <a:pPr marL="246125" indent="-246125" defTabSz="332993">
              <a:spcBef>
                <a:spcPts val="2100"/>
              </a:spcBef>
              <a:defRPr sz="1311"/>
            </a:pPr>
            <a:r>
              <a:t>https://github.com/JAIR0MEL0/ML1030-Capstone-Project</a:t>
            </a:r>
          </a:p>
        </p:txBody>
      </p:sp>
      <p:pic>
        <p:nvPicPr>
          <p:cNvPr id="230" name="Image" descr="Image"/>
          <p:cNvPicPr>
            <a:picLocks noChangeAspect="1"/>
          </p:cNvPicPr>
          <p:nvPr/>
        </p:nvPicPr>
        <p:blipFill>
          <a:blip r:embed="rId2">
            <a:extLst/>
          </a:blip>
          <a:stretch>
            <a:fillRect/>
          </a:stretch>
        </p:blipFill>
        <p:spPr>
          <a:xfrm>
            <a:off x="8069795" y="2337588"/>
            <a:ext cx="3364306" cy="2716224"/>
          </a:xfrm>
          <a:prstGeom prst="rect">
            <a:avLst/>
          </a:prstGeom>
          <a:ln w="12700">
            <a:miter lim="400000"/>
          </a:ln>
        </p:spPr>
      </p:pic>
      <p:pic>
        <p:nvPicPr>
          <p:cNvPr id="231" name="Image" descr="Image"/>
          <p:cNvPicPr>
            <a:picLocks noChangeAspect="1"/>
          </p:cNvPicPr>
          <p:nvPr/>
        </p:nvPicPr>
        <p:blipFill>
          <a:blip r:embed="rId3">
            <a:extLst/>
          </a:blip>
          <a:srcRect l="6502" t="8819" r="3626" b="8819"/>
          <a:stretch>
            <a:fillRect/>
          </a:stretch>
        </p:blipFill>
        <p:spPr>
          <a:xfrm>
            <a:off x="7170807" y="4723623"/>
            <a:ext cx="5608652" cy="3160174"/>
          </a:xfrm>
          <a:prstGeom prst="rect">
            <a:avLst/>
          </a:prstGeom>
          <a:ln w="25400">
            <a:miter lim="400000"/>
          </a:ln>
          <a:effectLst>
            <a:outerShdw sx="100000" sy="100000" kx="0" ky="0" algn="b" rotWithShape="0" blurRad="127000" dist="76200" dir="5520000">
              <a:srgbClr val="000000">
                <a:alpha val="60000"/>
              </a:srgbClr>
            </a:outerShdw>
          </a:effectLst>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Conclusions"/>
          <p:cNvSpPr txBox="1"/>
          <p:nvPr>
            <p:ph type="title"/>
          </p:nvPr>
        </p:nvSpPr>
        <p:spPr>
          <a:prstGeom prst="rect">
            <a:avLst/>
          </a:prstGeom>
        </p:spPr>
        <p:txBody>
          <a:bodyPr/>
          <a:lstStyle/>
          <a:p>
            <a:pPr/>
            <a:r>
              <a:t>Conclusions</a:t>
            </a:r>
          </a:p>
        </p:txBody>
      </p:sp>
      <p:sp>
        <p:nvSpPr>
          <p:cNvPr id="234" name="The deployment of this model is targeting the reduction of incorrect first time assignment and meantime resolution caused partly by miss routing or miss classification of the tickets which translate into customer satisfaction, better resource allocation and better preventive activities.…"/>
          <p:cNvSpPr txBox="1"/>
          <p:nvPr>
            <p:ph type="body" idx="1"/>
          </p:nvPr>
        </p:nvSpPr>
        <p:spPr>
          <a:xfrm>
            <a:off x="355600" y="2277864"/>
            <a:ext cx="12293600" cy="6751836"/>
          </a:xfrm>
          <a:prstGeom prst="rect">
            <a:avLst/>
          </a:prstGeom>
        </p:spPr>
        <p:txBody>
          <a:bodyPr/>
          <a:lstStyle/>
          <a:p>
            <a:pPr marL="208279" indent="-208279" defTabSz="233679">
              <a:spcBef>
                <a:spcPts val="1800"/>
              </a:spcBef>
              <a:defRPr sz="1680"/>
            </a:pPr>
            <a:r>
              <a:t>The deployment of this model is targeting the reduction of incorrect first time assignment and meantime resolution caused partly by miss routing or miss classification of the tickets which translate into customer satisfaction, better resource allocation and better preventive activities.</a:t>
            </a:r>
          </a:p>
          <a:p>
            <a:pPr marL="208279" indent="-208279" defTabSz="233679">
              <a:spcBef>
                <a:spcPts val="1800"/>
              </a:spcBef>
              <a:defRPr sz="1680"/>
            </a:pPr>
            <a:r>
              <a:t>First time assignment to improve using a Augmented Reality classification process where Service Desk team will Focus on Tickets classified with less than 80% of accuracy.</a:t>
            </a:r>
          </a:p>
          <a:p>
            <a:pPr marL="208279" indent="-208279" defTabSz="233679">
              <a:spcBef>
                <a:spcPts val="1800"/>
              </a:spcBef>
              <a:defRPr sz="1680"/>
            </a:pPr>
            <a:r>
              <a:t>ITSM management identified a need to reinforce with the Helpdesk team to improve the descriptions with more relevant information</a:t>
            </a:r>
          </a:p>
          <a:p>
            <a:pPr marL="208279" indent="-208279" defTabSz="233679">
              <a:spcBef>
                <a:spcPts val="1800"/>
              </a:spcBef>
              <a:defRPr sz="1680"/>
            </a:pPr>
            <a:r>
              <a:t>The usage of the Word count distribution across time and LDA and correlation matrix will be used as metrics by TS Management</a:t>
            </a:r>
          </a:p>
          <a:p>
            <a:pPr marL="208279" indent="-208279" defTabSz="233679">
              <a:spcBef>
                <a:spcPts val="1800"/>
              </a:spcBef>
              <a:defRPr sz="1680"/>
            </a:pPr>
            <a:r>
              <a:t>Automatic process fill the description with parameters with no relevant data</a:t>
            </a:r>
          </a:p>
          <a:p>
            <a:pPr marL="208279" indent="-208279" defTabSz="233679">
              <a:spcBef>
                <a:spcPts val="1800"/>
              </a:spcBef>
              <a:defRPr sz="1680"/>
            </a:pPr>
            <a:r>
              <a:t>Resampling the data it reduces the unbalance data but increases the bias.  Reclassification of the categories was approved by stakeholders</a:t>
            </a:r>
          </a:p>
          <a:p>
            <a:pPr marL="208279" indent="-208279" defTabSz="233679">
              <a:spcBef>
                <a:spcPts val="1800"/>
              </a:spcBef>
              <a:defRPr sz="1680"/>
            </a:pPr>
            <a:r>
              <a:t>A general RNN model without LSTM provided us the accuracy of 58% whereas LSTM network layer in RNN didn’t really improve and it could be related to the data.</a:t>
            </a:r>
          </a:p>
          <a:p>
            <a:pPr marL="208279" indent="-208279" defTabSz="233679">
              <a:spcBef>
                <a:spcPts val="1800"/>
              </a:spcBef>
              <a:defRPr sz="1680"/>
            </a:pPr>
            <a:r>
              <a:t>This represents the first step on the way towards a fully automated, future-proof end-to-end ticket processing pipeline, especially when considering integrating these solutions with chatbot front-ends for automatic ticket data collection at the start of the process and with ML-enabled automatic ticket solution capabilities towards its end. This way, both a truly scalable 24/7 ITSM solution capable of dealing with the ticket volumes looming in the near future can be obtained and IT resources are freed up for more valuable and rewarding activities such as issue resolution and request fulfillment.</a:t>
            </a:r>
          </a:p>
          <a:p>
            <a:pPr marL="208279" indent="-208279" defTabSz="233679">
              <a:spcBef>
                <a:spcPts val="1800"/>
              </a:spcBef>
              <a:defRPr sz="1680"/>
            </a:pPr>
            <a:r>
              <a:t>Yet 58% was accepted resolution classification as I intend to train it online and continuously improve the accuracy as volume of data grows to higher degree.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Agenda"/>
          <p:cNvSpPr txBox="1"/>
          <p:nvPr>
            <p:ph type="title"/>
          </p:nvPr>
        </p:nvSpPr>
        <p:spPr>
          <a:prstGeom prst="rect">
            <a:avLst/>
          </a:prstGeom>
        </p:spPr>
        <p:txBody>
          <a:bodyPr/>
          <a:lstStyle/>
          <a:p>
            <a:pPr/>
            <a:r>
              <a:t>Agenda</a:t>
            </a:r>
          </a:p>
        </p:txBody>
      </p:sp>
      <p:sp>
        <p:nvSpPr>
          <p:cNvPr id="124" name="The Problem…"/>
          <p:cNvSpPr txBox="1"/>
          <p:nvPr>
            <p:ph type="body" idx="1"/>
          </p:nvPr>
        </p:nvSpPr>
        <p:spPr>
          <a:prstGeom prst="rect">
            <a:avLst/>
          </a:prstGeom>
        </p:spPr>
        <p:txBody>
          <a:bodyPr/>
          <a:lstStyle/>
          <a:p>
            <a:pPr marL="244729" indent="-244729" defTabSz="274574">
              <a:spcBef>
                <a:spcPts val="2100"/>
              </a:spcBef>
              <a:defRPr sz="2162"/>
            </a:pPr>
            <a:r>
              <a:t>The Problem</a:t>
            </a:r>
          </a:p>
          <a:p>
            <a:pPr marL="244729" indent="-244729" defTabSz="274574">
              <a:spcBef>
                <a:spcPts val="2100"/>
              </a:spcBef>
              <a:defRPr sz="2162"/>
            </a:pPr>
            <a:r>
              <a:t>Motivation</a:t>
            </a:r>
          </a:p>
          <a:p>
            <a:pPr marL="244729" indent="-244729" defTabSz="274574">
              <a:spcBef>
                <a:spcPts val="2100"/>
              </a:spcBef>
              <a:defRPr sz="2162"/>
            </a:pPr>
            <a:r>
              <a:t>The Final Goal</a:t>
            </a:r>
          </a:p>
          <a:p>
            <a:pPr marL="244729" indent="-244729" defTabSz="274574">
              <a:spcBef>
                <a:spcPts val="2100"/>
              </a:spcBef>
              <a:defRPr sz="2162"/>
            </a:pPr>
            <a:r>
              <a:t>Benefits</a:t>
            </a:r>
          </a:p>
          <a:p>
            <a:pPr marL="244729" indent="-244729" defTabSz="274574">
              <a:spcBef>
                <a:spcPts val="2100"/>
              </a:spcBef>
              <a:defRPr sz="2162"/>
            </a:pPr>
            <a:r>
              <a:t>Model Creation Process</a:t>
            </a:r>
          </a:p>
          <a:p>
            <a:pPr marL="244729" indent="-244729" defTabSz="274574">
              <a:spcBef>
                <a:spcPts val="2100"/>
              </a:spcBef>
              <a:defRPr sz="2162"/>
            </a:pPr>
            <a:r>
              <a:t>Data Set</a:t>
            </a:r>
          </a:p>
          <a:p>
            <a:pPr marL="244729" indent="-244729" defTabSz="274574">
              <a:spcBef>
                <a:spcPts val="2100"/>
              </a:spcBef>
              <a:defRPr sz="2162"/>
            </a:pPr>
            <a:r>
              <a:t>Data Preparation and Analysis</a:t>
            </a:r>
          </a:p>
          <a:p>
            <a:pPr marL="244729" indent="-244729" defTabSz="274574">
              <a:spcBef>
                <a:spcPts val="2100"/>
              </a:spcBef>
              <a:defRPr sz="2162"/>
            </a:pPr>
            <a:r>
              <a:t>Results</a:t>
            </a:r>
          </a:p>
          <a:p>
            <a:pPr marL="244729" indent="-244729" defTabSz="274574">
              <a:spcBef>
                <a:spcPts val="2100"/>
              </a:spcBef>
              <a:defRPr sz="2162"/>
            </a:pPr>
            <a:r>
              <a:t>Deployment + Demo</a:t>
            </a:r>
          </a:p>
          <a:p>
            <a:pPr marL="244729" indent="-244729" defTabSz="274574">
              <a:spcBef>
                <a:spcPts val="2100"/>
              </a:spcBef>
              <a:defRPr sz="2162"/>
            </a:pPr>
            <a:r>
              <a:t>Conclusions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41" name="Group"/>
          <p:cNvGrpSpPr/>
          <p:nvPr/>
        </p:nvGrpSpPr>
        <p:grpSpPr>
          <a:xfrm>
            <a:off x="3381327" y="1536452"/>
            <a:ext cx="9288562" cy="7175581"/>
            <a:chOff x="0" y="0"/>
            <a:chExt cx="9288562" cy="7175580"/>
          </a:xfrm>
        </p:grpSpPr>
        <p:pic>
          <p:nvPicPr>
            <p:cNvPr id="126" name="Image" descr="Image"/>
            <p:cNvPicPr>
              <a:picLocks noChangeAspect="1"/>
            </p:cNvPicPr>
            <p:nvPr/>
          </p:nvPicPr>
          <p:blipFill>
            <a:blip r:embed="rId2">
              <a:extLst/>
            </a:blip>
            <a:stretch>
              <a:fillRect/>
            </a:stretch>
          </p:blipFill>
          <p:spPr>
            <a:xfrm>
              <a:off x="0" y="0"/>
              <a:ext cx="2735386" cy="1538654"/>
            </a:xfrm>
            <a:prstGeom prst="rect">
              <a:avLst/>
            </a:prstGeom>
            <a:ln w="12700" cap="flat">
              <a:noFill/>
              <a:miter lim="400000"/>
            </a:ln>
            <a:effectLst/>
          </p:spPr>
        </p:pic>
        <p:pic>
          <p:nvPicPr>
            <p:cNvPr id="127" name="Image" descr="Image"/>
            <p:cNvPicPr>
              <a:picLocks noChangeAspect="1"/>
            </p:cNvPicPr>
            <p:nvPr/>
          </p:nvPicPr>
          <p:blipFill>
            <a:blip r:embed="rId3">
              <a:extLst/>
            </a:blip>
            <a:srcRect l="3777" t="14712" r="3777" b="14712"/>
            <a:stretch>
              <a:fillRect/>
            </a:stretch>
          </p:blipFill>
          <p:spPr>
            <a:xfrm>
              <a:off x="6566768" y="3310305"/>
              <a:ext cx="2651530" cy="1088862"/>
            </a:xfrm>
            <a:prstGeom prst="rect">
              <a:avLst/>
            </a:prstGeom>
            <a:ln w="12700" cap="flat">
              <a:noFill/>
              <a:miter lim="400000"/>
            </a:ln>
            <a:effectLst/>
          </p:spPr>
        </p:pic>
        <p:pic>
          <p:nvPicPr>
            <p:cNvPr id="128" name="Image" descr="Image"/>
            <p:cNvPicPr>
              <a:picLocks noChangeAspect="1"/>
            </p:cNvPicPr>
            <p:nvPr/>
          </p:nvPicPr>
          <p:blipFill>
            <a:blip r:embed="rId4">
              <a:extLst/>
            </a:blip>
            <a:srcRect l="0" t="0" r="0" b="7834"/>
            <a:stretch>
              <a:fillRect/>
            </a:stretch>
          </p:blipFill>
          <p:spPr>
            <a:xfrm>
              <a:off x="2209912" y="5122807"/>
              <a:ext cx="1903690" cy="1270079"/>
            </a:xfrm>
            <a:prstGeom prst="rect">
              <a:avLst/>
            </a:prstGeom>
            <a:ln w="12700" cap="flat">
              <a:noFill/>
              <a:miter lim="400000"/>
            </a:ln>
            <a:effectLst/>
          </p:spPr>
        </p:pic>
        <p:pic>
          <p:nvPicPr>
            <p:cNvPr id="129" name="Image" descr="Image"/>
            <p:cNvPicPr>
              <a:picLocks noChangeAspect="1"/>
            </p:cNvPicPr>
            <p:nvPr/>
          </p:nvPicPr>
          <p:blipFill>
            <a:blip r:embed="rId5">
              <a:extLst/>
            </a:blip>
            <a:srcRect l="6569" t="20574" r="6569" b="20574"/>
            <a:stretch>
              <a:fillRect/>
            </a:stretch>
          </p:blipFill>
          <p:spPr>
            <a:xfrm>
              <a:off x="6454958" y="5281630"/>
              <a:ext cx="2514381" cy="1538515"/>
            </a:xfrm>
            <a:prstGeom prst="rect">
              <a:avLst/>
            </a:prstGeom>
            <a:ln w="12700" cap="flat">
              <a:noFill/>
              <a:miter lim="400000"/>
            </a:ln>
            <a:effectLst/>
          </p:spPr>
        </p:pic>
        <p:pic>
          <p:nvPicPr>
            <p:cNvPr id="130" name="Image" descr="Image"/>
            <p:cNvPicPr>
              <a:picLocks noChangeAspect="1"/>
            </p:cNvPicPr>
            <p:nvPr/>
          </p:nvPicPr>
          <p:blipFill>
            <a:blip r:embed="rId6">
              <a:extLst/>
            </a:blip>
            <a:stretch>
              <a:fillRect/>
            </a:stretch>
          </p:blipFill>
          <p:spPr>
            <a:xfrm>
              <a:off x="4433857" y="953157"/>
              <a:ext cx="1903763" cy="1903764"/>
            </a:xfrm>
            <a:prstGeom prst="rect">
              <a:avLst/>
            </a:prstGeom>
            <a:ln w="12700" cap="flat">
              <a:noFill/>
              <a:miter lim="400000"/>
            </a:ln>
            <a:effectLst/>
          </p:spPr>
        </p:pic>
        <p:pic>
          <p:nvPicPr>
            <p:cNvPr id="131" name="Image" descr="Image"/>
            <p:cNvPicPr>
              <a:picLocks noChangeAspect="1"/>
            </p:cNvPicPr>
            <p:nvPr/>
          </p:nvPicPr>
          <p:blipFill>
            <a:blip r:embed="rId7">
              <a:extLst/>
            </a:blip>
            <a:stretch>
              <a:fillRect/>
            </a:stretch>
          </p:blipFill>
          <p:spPr>
            <a:xfrm>
              <a:off x="4708064" y="5483155"/>
              <a:ext cx="1152506" cy="1538655"/>
            </a:xfrm>
            <a:prstGeom prst="rect">
              <a:avLst/>
            </a:prstGeom>
            <a:ln w="12700" cap="flat">
              <a:noFill/>
              <a:miter lim="400000"/>
            </a:ln>
            <a:effectLst/>
          </p:spPr>
        </p:pic>
        <p:pic>
          <p:nvPicPr>
            <p:cNvPr id="132" name="Image" descr="Image"/>
            <p:cNvPicPr>
              <a:picLocks noChangeAspect="1"/>
            </p:cNvPicPr>
            <p:nvPr/>
          </p:nvPicPr>
          <p:blipFill>
            <a:blip r:embed="rId8">
              <a:extLst/>
            </a:blip>
            <a:stretch>
              <a:fillRect/>
            </a:stretch>
          </p:blipFill>
          <p:spPr>
            <a:xfrm>
              <a:off x="1744474" y="2594299"/>
              <a:ext cx="2279931" cy="1664436"/>
            </a:xfrm>
            <a:prstGeom prst="rect">
              <a:avLst/>
            </a:prstGeom>
            <a:ln w="12700" cap="flat">
              <a:noFill/>
              <a:miter lim="400000"/>
            </a:ln>
            <a:effectLst/>
          </p:spPr>
        </p:pic>
        <p:pic>
          <p:nvPicPr>
            <p:cNvPr id="133" name="Image" descr="Image"/>
            <p:cNvPicPr>
              <a:picLocks noChangeAspect="1"/>
            </p:cNvPicPr>
            <p:nvPr/>
          </p:nvPicPr>
          <p:blipFill>
            <a:blip r:embed="rId9">
              <a:extLst/>
            </a:blip>
            <a:stretch>
              <a:fillRect/>
            </a:stretch>
          </p:blipFill>
          <p:spPr>
            <a:xfrm>
              <a:off x="3958620" y="2833072"/>
              <a:ext cx="2651394" cy="2651394"/>
            </a:xfrm>
            <a:prstGeom prst="rect">
              <a:avLst/>
            </a:prstGeom>
            <a:ln w="12700" cap="flat">
              <a:noFill/>
              <a:miter lim="400000"/>
            </a:ln>
            <a:effectLst/>
          </p:spPr>
        </p:pic>
        <p:pic>
          <p:nvPicPr>
            <p:cNvPr id="145" name="Connection Line" descr="Connection Line"/>
            <p:cNvPicPr>
              <a:picLocks noChangeAspect="0"/>
            </p:cNvPicPr>
            <p:nvPr/>
          </p:nvPicPr>
          <p:blipFill>
            <a:blip r:embed="rId10">
              <a:extLst/>
            </a:blip>
            <a:stretch>
              <a:fillRect/>
            </a:stretch>
          </p:blipFill>
          <p:spPr>
            <a:xfrm>
              <a:off x="6286820" y="1414395"/>
              <a:ext cx="2152011" cy="1946711"/>
            </a:xfrm>
            <a:prstGeom prst="rect">
              <a:avLst/>
            </a:prstGeom>
            <a:effectLst/>
          </p:spPr>
        </p:pic>
        <p:pic>
          <p:nvPicPr>
            <p:cNvPr id="147" name="Connection Line" descr="Connection Line"/>
            <p:cNvPicPr>
              <a:picLocks noChangeAspect="0"/>
            </p:cNvPicPr>
            <p:nvPr/>
          </p:nvPicPr>
          <p:blipFill>
            <a:blip r:embed="rId11">
              <a:extLst/>
            </a:blip>
            <a:stretch>
              <a:fillRect/>
            </a:stretch>
          </p:blipFill>
          <p:spPr>
            <a:xfrm>
              <a:off x="8706887" y="4348537"/>
              <a:ext cx="581676" cy="997734"/>
            </a:xfrm>
            <a:prstGeom prst="rect">
              <a:avLst/>
            </a:prstGeom>
            <a:effectLst/>
          </p:spPr>
        </p:pic>
        <p:pic>
          <p:nvPicPr>
            <p:cNvPr id="149" name="Connection Line" descr="Connection Line"/>
            <p:cNvPicPr>
              <a:picLocks noChangeAspect="0"/>
            </p:cNvPicPr>
            <p:nvPr/>
          </p:nvPicPr>
          <p:blipFill>
            <a:blip r:embed="rId12">
              <a:extLst/>
            </a:blip>
            <a:stretch>
              <a:fillRect/>
            </a:stretch>
          </p:blipFill>
          <p:spPr>
            <a:xfrm>
              <a:off x="5809769" y="6757661"/>
              <a:ext cx="1468358" cy="417920"/>
            </a:xfrm>
            <a:prstGeom prst="rect">
              <a:avLst/>
            </a:prstGeom>
            <a:effectLst/>
          </p:spPr>
        </p:pic>
        <p:pic>
          <p:nvPicPr>
            <p:cNvPr id="151" name="Connection Line" descr="Connection Line"/>
            <p:cNvPicPr>
              <a:picLocks noChangeAspect="0"/>
            </p:cNvPicPr>
            <p:nvPr/>
          </p:nvPicPr>
          <p:blipFill>
            <a:blip r:embed="rId13">
              <a:extLst/>
            </a:blip>
            <a:stretch>
              <a:fillRect/>
            </a:stretch>
          </p:blipFill>
          <p:spPr>
            <a:xfrm>
              <a:off x="3399356" y="6342045"/>
              <a:ext cx="1359509" cy="685977"/>
            </a:xfrm>
            <a:prstGeom prst="rect">
              <a:avLst/>
            </a:prstGeom>
            <a:effectLst/>
          </p:spPr>
        </p:pic>
        <p:pic>
          <p:nvPicPr>
            <p:cNvPr id="153" name="Connection Line" descr="Connection Line"/>
            <p:cNvPicPr>
              <a:picLocks noChangeAspect="0"/>
            </p:cNvPicPr>
            <p:nvPr/>
          </p:nvPicPr>
          <p:blipFill>
            <a:blip r:embed="rId14">
              <a:extLst/>
            </a:blip>
            <a:stretch>
              <a:fillRect/>
            </a:stretch>
          </p:blipFill>
          <p:spPr>
            <a:xfrm>
              <a:off x="1880612" y="4207934"/>
              <a:ext cx="381788" cy="975381"/>
            </a:xfrm>
            <a:prstGeom prst="rect">
              <a:avLst/>
            </a:prstGeom>
            <a:effectLst/>
          </p:spPr>
        </p:pic>
        <p:pic>
          <p:nvPicPr>
            <p:cNvPr id="155" name="Connection Line" descr="Connection Line"/>
            <p:cNvPicPr>
              <a:picLocks noChangeAspect="0"/>
            </p:cNvPicPr>
            <p:nvPr/>
          </p:nvPicPr>
          <p:blipFill>
            <a:blip r:embed="rId15">
              <a:extLst/>
            </a:blip>
            <a:stretch>
              <a:fillRect/>
            </a:stretch>
          </p:blipFill>
          <p:spPr>
            <a:xfrm>
              <a:off x="957249" y="1487854"/>
              <a:ext cx="838026" cy="1656709"/>
            </a:xfrm>
            <a:prstGeom prst="rect">
              <a:avLst/>
            </a:prstGeom>
            <a:effectLst/>
          </p:spPr>
        </p:pic>
        <p:pic>
          <p:nvPicPr>
            <p:cNvPr id="140" name="Image" descr="Image"/>
            <p:cNvPicPr>
              <a:picLocks noChangeAspect="1"/>
            </p:cNvPicPr>
            <p:nvPr/>
          </p:nvPicPr>
          <p:blipFill>
            <a:blip r:embed="rId16">
              <a:extLst/>
            </a:blip>
            <a:stretch>
              <a:fillRect/>
            </a:stretch>
          </p:blipFill>
          <p:spPr>
            <a:xfrm>
              <a:off x="2737182" y="663855"/>
              <a:ext cx="1739954" cy="1270233"/>
            </a:xfrm>
            <a:prstGeom prst="rect">
              <a:avLst/>
            </a:prstGeom>
            <a:ln w="12700" cap="flat">
              <a:noFill/>
              <a:miter lim="400000"/>
            </a:ln>
            <a:effectLst/>
          </p:spPr>
        </p:pic>
      </p:grpSp>
      <p:sp>
        <p:nvSpPr>
          <p:cNvPr id="142" name="Almost 10–15% of incident tickets are not routed to the right team…"/>
          <p:cNvSpPr txBox="1"/>
          <p:nvPr/>
        </p:nvSpPr>
        <p:spPr>
          <a:xfrm>
            <a:off x="55271" y="3925624"/>
            <a:ext cx="4403068" cy="50473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31800" indent="-431800" algn="l">
              <a:spcBef>
                <a:spcPts val="3800"/>
              </a:spcBef>
              <a:buSzPct val="82000"/>
              <a:buChar char="•"/>
              <a:defRPr sz="2500"/>
            </a:pPr>
            <a:r>
              <a:t>Almost </a:t>
            </a:r>
            <a:r>
              <a:rPr b="1">
                <a:latin typeface="Gill Sans"/>
                <a:ea typeface="Gill Sans"/>
                <a:cs typeface="Gill Sans"/>
                <a:sym typeface="Gill Sans"/>
              </a:rPr>
              <a:t>10–15%</a:t>
            </a:r>
            <a:r>
              <a:t> of incident tickets are </a:t>
            </a:r>
            <a:r>
              <a:rPr b="1">
                <a:latin typeface="Gill Sans"/>
                <a:ea typeface="Gill Sans"/>
                <a:cs typeface="Gill Sans"/>
                <a:sym typeface="Gill Sans"/>
              </a:rPr>
              <a:t>not routed</a:t>
            </a:r>
            <a:r>
              <a:t> to the right team</a:t>
            </a:r>
          </a:p>
          <a:p>
            <a:pPr marL="431800" indent="-431800" algn="l">
              <a:spcBef>
                <a:spcPts val="3800"/>
              </a:spcBef>
              <a:buSzPct val="82000"/>
              <a:buChar char="•"/>
              <a:defRPr sz="2500"/>
            </a:pPr>
            <a:r>
              <a:t>Tickets created with </a:t>
            </a:r>
            <a:r>
              <a:rPr b="1">
                <a:latin typeface="Gill Sans"/>
                <a:ea typeface="Gill Sans"/>
                <a:cs typeface="Gill Sans"/>
                <a:sym typeface="Gill Sans"/>
              </a:rPr>
              <a:t>“false” low priority</a:t>
            </a:r>
            <a:r>
              <a:t> causing multiple escalations</a:t>
            </a:r>
          </a:p>
          <a:p>
            <a:pPr marL="431800" indent="-431800" algn="l">
              <a:spcBef>
                <a:spcPts val="3800"/>
              </a:spcBef>
              <a:buSzPct val="82000"/>
              <a:buChar char="•"/>
              <a:defRPr sz="2500"/>
            </a:pPr>
            <a:r>
              <a:t>The </a:t>
            </a:r>
            <a:r>
              <a:rPr b="1">
                <a:latin typeface="Gill Sans"/>
                <a:ea typeface="Gill Sans"/>
                <a:cs typeface="Gill Sans"/>
                <a:sym typeface="Gill Sans"/>
              </a:rPr>
              <a:t>MTTR is high</a:t>
            </a:r>
            <a:r>
              <a:t> as the resolution is not identified promptly causing business impact and exhausting resources</a:t>
            </a:r>
          </a:p>
        </p:txBody>
      </p:sp>
      <p:sp>
        <p:nvSpPr>
          <p:cNvPr id="143" name="The Problem"/>
          <p:cNvSpPr txBox="1"/>
          <p:nvPr>
            <p:ph type="title" idx="4294967295"/>
          </p:nvPr>
        </p:nvSpPr>
        <p:spPr>
          <a:xfrm>
            <a:off x="355600" y="114300"/>
            <a:ext cx="12293600" cy="1613347"/>
          </a:xfrm>
          <a:prstGeom prst="rect">
            <a:avLst/>
          </a:prstGeom>
        </p:spPr>
        <p:txBody>
          <a:bodyPr/>
          <a:lstStyle/>
          <a:p>
            <a:pPr/>
            <a:r>
              <a:t>The Problem</a:t>
            </a:r>
          </a:p>
        </p:txBody>
      </p:sp>
      <p:pic>
        <p:nvPicPr>
          <p:cNvPr id="144" name="Image" descr="Image"/>
          <p:cNvPicPr>
            <a:picLocks noChangeAspect="1"/>
          </p:cNvPicPr>
          <p:nvPr/>
        </p:nvPicPr>
        <p:blipFill>
          <a:blip r:embed="rId17">
            <a:extLst/>
          </a:blip>
          <a:stretch>
            <a:fillRect/>
          </a:stretch>
        </p:blipFill>
        <p:spPr>
          <a:xfrm>
            <a:off x="4991726" y="2559033"/>
            <a:ext cx="1106764" cy="107294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Motivation"/>
          <p:cNvSpPr txBox="1"/>
          <p:nvPr>
            <p:ph type="title"/>
          </p:nvPr>
        </p:nvSpPr>
        <p:spPr>
          <a:prstGeom prst="rect">
            <a:avLst/>
          </a:prstGeom>
        </p:spPr>
        <p:txBody>
          <a:bodyPr/>
          <a:lstStyle/>
          <a:p>
            <a:pPr/>
            <a:r>
              <a:t>Motivation</a:t>
            </a:r>
          </a:p>
        </p:txBody>
      </p:sp>
      <p:sp>
        <p:nvSpPr>
          <p:cNvPr id="159" name="What is ITSM?…"/>
          <p:cNvSpPr txBox="1"/>
          <p:nvPr>
            <p:ph type="body" sz="half" idx="1"/>
          </p:nvPr>
        </p:nvSpPr>
        <p:spPr>
          <a:xfrm>
            <a:off x="381000" y="2623740"/>
            <a:ext cx="7758411" cy="6405960"/>
          </a:xfrm>
          <a:prstGeom prst="rect">
            <a:avLst/>
          </a:prstGeom>
        </p:spPr>
        <p:txBody>
          <a:bodyPr/>
          <a:lstStyle/>
          <a:p>
            <a:pPr marL="0" indent="0">
              <a:buSzTx/>
              <a:buNone/>
              <a:defRPr b="1" sz="2200">
                <a:latin typeface="Gill Sans"/>
                <a:ea typeface="Gill Sans"/>
                <a:cs typeface="Gill Sans"/>
                <a:sym typeface="Gill Sans"/>
              </a:defRPr>
            </a:pPr>
            <a:r>
              <a:t>What is ITSM?</a:t>
            </a:r>
          </a:p>
          <a:p>
            <a:pPr>
              <a:defRPr sz="2200"/>
            </a:pPr>
            <a:r>
              <a:t>IT Service Management (ITSM) is a process-based practice intended to align the delivery of information technology (IT) services with needs of the organization, emphasizing benefits to customers.  ITSM involves a paradigm shift from managing IT as stacks of individual components to focusing on the delivery of end-to-end services using best practice process models.</a:t>
            </a:r>
          </a:p>
          <a:p>
            <a:pPr marL="0" indent="0">
              <a:buSzTx/>
              <a:buNone/>
              <a:defRPr b="1" sz="2200">
                <a:latin typeface="Gill Sans"/>
                <a:ea typeface="Gill Sans"/>
                <a:cs typeface="Gill Sans"/>
                <a:sym typeface="Gill Sans"/>
              </a:defRPr>
            </a:pPr>
            <a:r>
              <a:t>Objective</a:t>
            </a:r>
          </a:p>
          <a:p>
            <a:pPr>
              <a:defRPr sz="2200"/>
            </a:pPr>
            <a:r>
              <a:rPr b="1">
                <a:latin typeface="Gill Sans"/>
                <a:ea typeface="Gill Sans"/>
                <a:cs typeface="Gill Sans"/>
                <a:sym typeface="Gill Sans"/>
              </a:rPr>
              <a:t>Prototype</a:t>
            </a:r>
            <a:r>
              <a:t> a ML-based </a:t>
            </a:r>
            <a:r>
              <a:rPr b="1">
                <a:latin typeface="Gill Sans"/>
                <a:ea typeface="Gill Sans"/>
                <a:cs typeface="Gill Sans"/>
                <a:sym typeface="Gill Sans"/>
              </a:rPr>
              <a:t>process automation</a:t>
            </a:r>
            <a:r>
              <a:t> to associate the reported issue to previous incidents and </a:t>
            </a:r>
            <a:r>
              <a:rPr b="1">
                <a:latin typeface="Gill Sans"/>
                <a:ea typeface="Gill Sans"/>
                <a:cs typeface="Gill Sans"/>
                <a:sym typeface="Gill Sans"/>
              </a:rPr>
              <a:t>predict a solution</a:t>
            </a:r>
            <a:r>
              <a:t> referring to the fields used to log the resolution of the incident.  This prediction will be used by ServiceDesk to determine the best course of action including Support team and criticality.</a:t>
            </a:r>
          </a:p>
        </p:txBody>
      </p:sp>
      <p:pic>
        <p:nvPicPr>
          <p:cNvPr id="160" name="Image" descr="Image"/>
          <p:cNvPicPr>
            <a:picLocks noChangeAspect="1"/>
          </p:cNvPicPr>
          <p:nvPr/>
        </p:nvPicPr>
        <p:blipFill>
          <a:blip r:embed="rId2">
            <a:extLst/>
          </a:blip>
          <a:stretch>
            <a:fillRect/>
          </a:stretch>
        </p:blipFill>
        <p:spPr>
          <a:xfrm>
            <a:off x="8457122" y="4219914"/>
            <a:ext cx="4253566" cy="283571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2" name="Image" descr="Image"/>
          <p:cNvPicPr>
            <a:picLocks noChangeAspect="1"/>
          </p:cNvPicPr>
          <p:nvPr/>
        </p:nvPicPr>
        <p:blipFill>
          <a:blip r:embed="rId2">
            <a:extLst/>
          </a:blip>
          <a:stretch>
            <a:fillRect/>
          </a:stretch>
        </p:blipFill>
        <p:spPr>
          <a:xfrm>
            <a:off x="28298" y="2539844"/>
            <a:ext cx="7742106" cy="371622"/>
          </a:xfrm>
          <a:prstGeom prst="rect">
            <a:avLst/>
          </a:prstGeom>
          <a:ln w="12700">
            <a:miter lim="400000"/>
          </a:ln>
        </p:spPr>
      </p:pic>
      <p:pic>
        <p:nvPicPr>
          <p:cNvPr id="163" name="Image" descr="Image"/>
          <p:cNvPicPr>
            <a:picLocks noChangeAspect="1"/>
          </p:cNvPicPr>
          <p:nvPr/>
        </p:nvPicPr>
        <p:blipFill>
          <a:blip r:embed="rId3">
            <a:extLst/>
          </a:blip>
          <a:stretch>
            <a:fillRect/>
          </a:stretch>
        </p:blipFill>
        <p:spPr>
          <a:xfrm>
            <a:off x="219559" y="2974810"/>
            <a:ext cx="6717131" cy="6511865"/>
          </a:xfrm>
          <a:prstGeom prst="rect">
            <a:avLst/>
          </a:prstGeom>
          <a:ln w="12700">
            <a:miter lim="400000"/>
          </a:ln>
        </p:spPr>
      </p:pic>
      <p:pic>
        <p:nvPicPr>
          <p:cNvPr id="164" name="Image" descr="Image"/>
          <p:cNvPicPr>
            <a:picLocks noChangeAspect="1"/>
          </p:cNvPicPr>
          <p:nvPr/>
        </p:nvPicPr>
        <p:blipFill>
          <a:blip r:embed="rId4">
            <a:extLst/>
          </a:blip>
          <a:srcRect l="6502" t="8819" r="3626" b="8819"/>
          <a:stretch>
            <a:fillRect/>
          </a:stretch>
        </p:blipFill>
        <p:spPr>
          <a:xfrm>
            <a:off x="6030766" y="5193523"/>
            <a:ext cx="6837593" cy="3852616"/>
          </a:xfrm>
          <a:prstGeom prst="rect">
            <a:avLst/>
          </a:prstGeom>
          <a:ln w="25400">
            <a:miter lim="400000"/>
          </a:ln>
          <a:effectLst>
            <a:outerShdw sx="100000" sy="100000" kx="0" ky="0" algn="b" rotWithShape="0" blurRad="127000" dist="76200" dir="5520000">
              <a:srgbClr val="000000">
                <a:alpha val="60000"/>
              </a:srgbClr>
            </a:outerShdw>
          </a:effectLst>
        </p:spPr>
      </p:pic>
      <p:pic>
        <p:nvPicPr>
          <p:cNvPr id="165" name="Image" descr="Image"/>
          <p:cNvPicPr>
            <a:picLocks noChangeAspect="1"/>
          </p:cNvPicPr>
          <p:nvPr/>
        </p:nvPicPr>
        <p:blipFill>
          <a:blip r:embed="rId5">
            <a:extLst/>
          </a:blip>
          <a:srcRect l="0" t="38757" r="0" b="38757"/>
          <a:stretch>
            <a:fillRect/>
          </a:stretch>
        </p:blipFill>
        <p:spPr>
          <a:xfrm>
            <a:off x="25851" y="2152253"/>
            <a:ext cx="2162758" cy="324189"/>
          </a:xfrm>
          <a:prstGeom prst="rect">
            <a:avLst/>
          </a:prstGeom>
          <a:ln w="12700">
            <a:miter lim="400000"/>
          </a:ln>
        </p:spPr>
      </p:pic>
      <p:pic>
        <p:nvPicPr>
          <p:cNvPr id="166" name="Image" descr="Image"/>
          <p:cNvPicPr>
            <a:picLocks noChangeAspect="1"/>
          </p:cNvPicPr>
          <p:nvPr/>
        </p:nvPicPr>
        <p:blipFill>
          <a:blip r:embed="rId6">
            <a:extLst/>
          </a:blip>
          <a:stretch>
            <a:fillRect/>
          </a:stretch>
        </p:blipFill>
        <p:spPr>
          <a:xfrm>
            <a:off x="9652000" y="3962400"/>
            <a:ext cx="3033273" cy="1201863"/>
          </a:xfrm>
          <a:prstGeom prst="rect">
            <a:avLst/>
          </a:prstGeom>
          <a:ln w="12700">
            <a:miter lim="400000"/>
          </a:ln>
        </p:spPr>
      </p:pic>
      <p:sp>
        <p:nvSpPr>
          <p:cNvPr id="167" name="The final goal"/>
          <p:cNvSpPr txBox="1"/>
          <p:nvPr>
            <p:ph type="title" idx="4294967295"/>
          </p:nvPr>
        </p:nvSpPr>
        <p:spPr>
          <a:xfrm>
            <a:off x="203200" y="38100"/>
            <a:ext cx="12293600" cy="2438400"/>
          </a:xfrm>
          <a:prstGeom prst="rect">
            <a:avLst/>
          </a:prstGeom>
        </p:spPr>
        <p:txBody>
          <a:bodyPr/>
          <a:lstStyle/>
          <a:p>
            <a:pPr/>
            <a:r>
              <a:t>The final goal</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Benefits"/>
          <p:cNvSpPr txBox="1"/>
          <p:nvPr>
            <p:ph type="title"/>
          </p:nvPr>
        </p:nvSpPr>
        <p:spPr>
          <a:prstGeom prst="rect">
            <a:avLst/>
          </a:prstGeom>
        </p:spPr>
        <p:txBody>
          <a:bodyPr/>
          <a:lstStyle/>
          <a:p>
            <a:pPr/>
            <a:r>
              <a:t>Benefits</a:t>
            </a:r>
          </a:p>
        </p:txBody>
      </p:sp>
      <p:pic>
        <p:nvPicPr>
          <p:cNvPr id="170" name="Image" descr="Image"/>
          <p:cNvPicPr>
            <a:picLocks noChangeAspect="1"/>
          </p:cNvPicPr>
          <p:nvPr/>
        </p:nvPicPr>
        <p:blipFill>
          <a:blip r:embed="rId2">
            <a:extLst/>
          </a:blip>
          <a:stretch>
            <a:fillRect/>
          </a:stretch>
        </p:blipFill>
        <p:spPr>
          <a:xfrm>
            <a:off x="372742" y="2860772"/>
            <a:ext cx="7513959" cy="4503866"/>
          </a:xfrm>
          <a:prstGeom prst="rect">
            <a:avLst/>
          </a:prstGeom>
          <a:ln w="12700">
            <a:miter lim="400000"/>
          </a:ln>
        </p:spPr>
      </p:pic>
      <p:pic>
        <p:nvPicPr>
          <p:cNvPr id="171" name="Image" descr="Image"/>
          <p:cNvPicPr>
            <a:picLocks noChangeAspect="1"/>
          </p:cNvPicPr>
          <p:nvPr/>
        </p:nvPicPr>
        <p:blipFill>
          <a:blip r:embed="rId3">
            <a:extLst/>
          </a:blip>
          <a:stretch>
            <a:fillRect/>
          </a:stretch>
        </p:blipFill>
        <p:spPr>
          <a:xfrm>
            <a:off x="383204" y="7515731"/>
            <a:ext cx="7493035" cy="1222188"/>
          </a:xfrm>
          <a:prstGeom prst="rect">
            <a:avLst/>
          </a:prstGeom>
          <a:ln w="12700">
            <a:miter lim="400000"/>
          </a:ln>
        </p:spPr>
      </p:pic>
      <p:sp>
        <p:nvSpPr>
          <p:cNvPr id="172" name="Increase first time right assignment 90%…"/>
          <p:cNvSpPr txBox="1"/>
          <p:nvPr>
            <p:ph type="body" sz="half" idx="4294967295"/>
          </p:nvPr>
        </p:nvSpPr>
        <p:spPr>
          <a:xfrm>
            <a:off x="8076654" y="2806700"/>
            <a:ext cx="4703714" cy="5773540"/>
          </a:xfrm>
          <a:prstGeom prst="rect">
            <a:avLst/>
          </a:prstGeom>
        </p:spPr>
        <p:txBody>
          <a:bodyPr/>
          <a:lstStyle/>
          <a:p>
            <a:pPr marL="259080" indent="-259080" defTabSz="350520">
              <a:spcBef>
                <a:spcPts val="2200"/>
              </a:spcBef>
              <a:defRPr sz="2460"/>
            </a:pPr>
            <a:r>
              <a:t>Increase first time right assignment 90%</a:t>
            </a:r>
          </a:p>
          <a:p>
            <a:pPr marL="279533" indent="-279533" defTabSz="350520">
              <a:spcBef>
                <a:spcPts val="2200"/>
              </a:spcBef>
              <a:defRPr sz="2460"/>
            </a:pPr>
            <a:r>
              <a:t>Increase SLA% over 95%</a:t>
            </a:r>
          </a:p>
          <a:p>
            <a:pPr marL="279533" indent="-279533" defTabSz="350520">
              <a:spcBef>
                <a:spcPts val="2200"/>
              </a:spcBef>
              <a:defRPr sz="2460"/>
            </a:pPr>
            <a:r>
              <a:t>Reduce MTTR to 10-50hrs</a:t>
            </a:r>
          </a:p>
          <a:p>
            <a:pPr marL="279533" indent="-279533" defTabSz="350520">
              <a:spcBef>
                <a:spcPts val="2200"/>
              </a:spcBef>
              <a:defRPr sz="2460"/>
            </a:pPr>
            <a:r>
              <a:t>Increase visibility of Ticket resolution</a:t>
            </a:r>
          </a:p>
          <a:p>
            <a:pPr marL="279533" indent="-279533" defTabSz="350520">
              <a:spcBef>
                <a:spcPts val="2200"/>
              </a:spcBef>
              <a:defRPr sz="2460"/>
            </a:pPr>
            <a:r>
              <a:t>Uncover hiden connexions of the incidents</a:t>
            </a:r>
          </a:p>
          <a:p>
            <a:pPr marL="279533" indent="-279533" defTabSz="350520">
              <a:spcBef>
                <a:spcPts val="2200"/>
              </a:spcBef>
              <a:defRPr sz="2460"/>
            </a:pPr>
            <a:r>
              <a:t>Speed-up RCA resolution</a:t>
            </a:r>
          </a:p>
          <a:p>
            <a:pPr marL="279533" indent="-279533" defTabSz="350520">
              <a:spcBef>
                <a:spcPts val="2200"/>
              </a:spcBef>
              <a:defRPr sz="2460"/>
            </a:pPr>
            <a:r>
              <a:t>Better use of current human resources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Model creation process"/>
          <p:cNvSpPr txBox="1"/>
          <p:nvPr>
            <p:ph type="title"/>
          </p:nvPr>
        </p:nvSpPr>
        <p:spPr>
          <a:xfrm>
            <a:off x="355600" y="1016000"/>
            <a:ext cx="6153250" cy="2457202"/>
          </a:xfrm>
          <a:prstGeom prst="rect">
            <a:avLst/>
          </a:prstGeom>
        </p:spPr>
        <p:txBody>
          <a:bodyPr/>
          <a:lstStyle>
            <a:lvl1pPr defTabSz="467359">
              <a:defRPr sz="5760"/>
            </a:lvl1pPr>
          </a:lstStyle>
          <a:p>
            <a:pPr/>
            <a:r>
              <a:t>Model creation process</a:t>
            </a:r>
          </a:p>
        </p:txBody>
      </p:sp>
      <p:sp>
        <p:nvSpPr>
          <p:cNvPr id="175" name="Training text: the ticket description…"/>
          <p:cNvSpPr txBox="1"/>
          <p:nvPr>
            <p:ph type="body" sz="half" idx="1"/>
          </p:nvPr>
        </p:nvSpPr>
        <p:spPr>
          <a:xfrm>
            <a:off x="146967" y="3854698"/>
            <a:ext cx="7080450" cy="4908302"/>
          </a:xfrm>
          <a:prstGeom prst="rect">
            <a:avLst/>
          </a:prstGeom>
        </p:spPr>
        <p:txBody>
          <a:bodyPr/>
          <a:lstStyle/>
          <a:p>
            <a:pPr marL="597584" indent="-597584" algn="l" defTabSz="519937">
              <a:buClrTx/>
              <a:buSzPct val="100000"/>
              <a:buAutoNum type="arabicPeriod" startAt="1"/>
              <a:defRPr sz="3382"/>
            </a:pPr>
            <a:r>
              <a:t>Training text: the ticket description</a:t>
            </a:r>
          </a:p>
          <a:p>
            <a:pPr lvl="1" marL="1320976" indent="-597584" algn="l" defTabSz="519937">
              <a:buClrTx/>
              <a:buSzPct val="100000"/>
              <a:buAutoNum type="alphaUcPeriod" startAt="1"/>
              <a:defRPr sz="2492"/>
            </a:pPr>
            <a:r>
              <a:t>Training 70% - Testing 30%</a:t>
            </a:r>
          </a:p>
          <a:p>
            <a:pPr marL="597584" indent="-597584" algn="l" defTabSz="519937">
              <a:buClrTx/>
              <a:buSzPct val="100000"/>
              <a:buAutoNum type="arabicPeriod" startAt="1"/>
              <a:defRPr sz="3382"/>
            </a:pPr>
            <a:r>
              <a:t>Feature Vector containing information describing the characteristics of the input data.</a:t>
            </a:r>
          </a:p>
          <a:p>
            <a:pPr marL="597584" indent="-597584" algn="l" defTabSz="519937">
              <a:buClrTx/>
              <a:buSzPct val="100000"/>
              <a:buAutoNum type="arabicPeriod" startAt="1"/>
              <a:defRPr sz="3382"/>
            </a:pPr>
            <a:r>
              <a:t>Labels: Predefined categories the model will predict</a:t>
            </a:r>
          </a:p>
          <a:p>
            <a:pPr marL="597584" indent="-597584" algn="l" defTabSz="519937">
              <a:buClrTx/>
              <a:buSzPct val="100000"/>
              <a:buAutoNum type="arabicPeriod" startAt="1"/>
              <a:defRPr sz="3382"/>
            </a:pPr>
            <a:r>
              <a:t>ML Algorithm: RNN for classification</a:t>
            </a:r>
          </a:p>
          <a:p>
            <a:pPr marL="597584" indent="-597584" algn="l" defTabSz="519937">
              <a:buClrTx/>
              <a:buSzPct val="100000"/>
              <a:buAutoNum type="arabicPeriod" startAt="1"/>
              <a:defRPr sz="3382"/>
            </a:pPr>
            <a:r>
              <a:t>Creation of the Predictive Model trained using the historical dataset</a:t>
            </a:r>
          </a:p>
        </p:txBody>
      </p:sp>
      <p:pic>
        <p:nvPicPr>
          <p:cNvPr id="176" name="Image" descr="Image"/>
          <p:cNvPicPr>
            <a:picLocks noChangeAspect="1"/>
          </p:cNvPicPr>
          <p:nvPr/>
        </p:nvPicPr>
        <p:blipFill>
          <a:blip r:embed="rId2">
            <a:extLst/>
          </a:blip>
          <a:stretch>
            <a:fillRect/>
          </a:stretch>
        </p:blipFill>
        <p:spPr>
          <a:xfrm>
            <a:off x="7553098" y="6912789"/>
            <a:ext cx="5146902" cy="1342211"/>
          </a:xfrm>
          <a:prstGeom prst="rect">
            <a:avLst/>
          </a:prstGeom>
          <a:ln w="12700">
            <a:miter lim="400000"/>
          </a:ln>
        </p:spPr>
      </p:pic>
      <p:pic>
        <p:nvPicPr>
          <p:cNvPr id="177" name="Image" descr="Image"/>
          <p:cNvPicPr>
            <a:picLocks noChangeAspect="1"/>
          </p:cNvPicPr>
          <p:nvPr/>
        </p:nvPicPr>
        <p:blipFill>
          <a:blip r:embed="rId3">
            <a:extLst/>
          </a:blip>
          <a:stretch>
            <a:fillRect/>
          </a:stretch>
        </p:blipFill>
        <p:spPr>
          <a:xfrm>
            <a:off x="6987460" y="1723772"/>
            <a:ext cx="5903040" cy="360387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Data set"/>
          <p:cNvSpPr txBox="1"/>
          <p:nvPr>
            <p:ph type="title"/>
          </p:nvPr>
        </p:nvSpPr>
        <p:spPr>
          <a:xfrm>
            <a:off x="190500" y="476250"/>
            <a:ext cx="7429550" cy="2438400"/>
          </a:xfrm>
          <a:prstGeom prst="rect">
            <a:avLst/>
          </a:prstGeom>
        </p:spPr>
        <p:txBody>
          <a:bodyPr/>
          <a:lstStyle/>
          <a:p>
            <a:pPr/>
            <a:r>
              <a:t>Data set</a:t>
            </a:r>
          </a:p>
        </p:txBody>
      </p:sp>
      <p:sp>
        <p:nvSpPr>
          <p:cNvPr id="180" name="56077 observations extracted from ITSM System…"/>
          <p:cNvSpPr txBox="1"/>
          <p:nvPr>
            <p:ph type="body" sz="quarter" idx="1"/>
          </p:nvPr>
        </p:nvSpPr>
        <p:spPr>
          <a:xfrm>
            <a:off x="7565459" y="679797"/>
            <a:ext cx="4969719" cy="1586806"/>
          </a:xfrm>
          <a:prstGeom prst="rect">
            <a:avLst/>
          </a:prstGeom>
          <a:ln w="25400">
            <a:solidFill>
              <a:srgbClr val="808785"/>
            </a:solidFill>
          </a:ln>
          <a:effectLst>
            <a:outerShdw sx="100000" sy="100000" kx="0" ky="0" algn="b" rotWithShape="0" blurRad="355600" dist="0" dir="0">
              <a:srgbClr val="000000">
                <a:alpha val="75000"/>
              </a:srgbClr>
            </a:outerShdw>
          </a:effectLst>
        </p:spPr>
        <p:txBody>
          <a:bodyPr/>
          <a:lstStyle/>
          <a:p>
            <a:pPr marL="0" indent="0" algn="ctr" defTabSz="403097">
              <a:lnSpc>
                <a:spcPct val="100000"/>
              </a:lnSpc>
              <a:spcBef>
                <a:spcPts val="0"/>
              </a:spcBef>
              <a:buSzTx/>
              <a:buNone/>
              <a:defRPr sz="2484"/>
            </a:pPr>
            <a:r>
              <a:t>56077 observations extracted from ITSM System</a:t>
            </a:r>
          </a:p>
          <a:p>
            <a:pPr marL="0" indent="0" algn="ctr" defTabSz="403097">
              <a:lnSpc>
                <a:spcPct val="100000"/>
              </a:lnSpc>
              <a:spcBef>
                <a:spcPts val="0"/>
              </a:spcBef>
              <a:buSzTx/>
              <a:buNone/>
              <a:defRPr sz="2484"/>
            </a:pPr>
            <a:r>
              <a:t>Two product lines: Digital and Analytics</a:t>
            </a:r>
          </a:p>
          <a:p>
            <a:pPr marL="0" indent="0" algn="ctr" defTabSz="403097">
              <a:lnSpc>
                <a:spcPct val="100000"/>
              </a:lnSpc>
              <a:spcBef>
                <a:spcPts val="0"/>
              </a:spcBef>
              <a:buSzTx/>
              <a:buNone/>
              <a:defRPr sz="2484"/>
            </a:pPr>
            <a:r>
              <a:t>Incident description</a:t>
            </a:r>
          </a:p>
        </p:txBody>
      </p:sp>
      <p:grpSp>
        <p:nvGrpSpPr>
          <p:cNvPr id="183" name="Image"/>
          <p:cNvGrpSpPr/>
          <p:nvPr/>
        </p:nvGrpSpPr>
        <p:grpSpPr>
          <a:xfrm>
            <a:off x="352530" y="640054"/>
            <a:ext cx="1657140" cy="2110792"/>
            <a:chOff x="0" y="0"/>
            <a:chExt cx="1657138" cy="2110790"/>
          </a:xfrm>
        </p:grpSpPr>
        <p:pic>
          <p:nvPicPr>
            <p:cNvPr id="182" name="Image" descr="Image"/>
            <p:cNvPicPr>
              <a:picLocks noChangeAspect="1"/>
            </p:cNvPicPr>
            <p:nvPr/>
          </p:nvPicPr>
          <p:blipFill>
            <a:blip r:embed="rId2">
              <a:extLst/>
            </a:blip>
            <a:stretch>
              <a:fillRect/>
            </a:stretch>
          </p:blipFill>
          <p:spPr>
            <a:xfrm>
              <a:off x="114300" y="76200"/>
              <a:ext cx="1428539" cy="1805991"/>
            </a:xfrm>
            <a:prstGeom prst="rect">
              <a:avLst/>
            </a:prstGeom>
            <a:ln>
              <a:noFill/>
            </a:ln>
            <a:effectLst/>
          </p:spPr>
        </p:pic>
        <p:pic>
          <p:nvPicPr>
            <p:cNvPr id="181" name="Image" descr="Image"/>
            <p:cNvPicPr>
              <a:picLocks noChangeAspect="0"/>
            </p:cNvPicPr>
            <p:nvPr/>
          </p:nvPicPr>
          <p:blipFill>
            <a:blip r:embed="rId3">
              <a:extLst/>
            </a:blip>
            <a:stretch>
              <a:fillRect/>
            </a:stretch>
          </p:blipFill>
          <p:spPr>
            <a:xfrm>
              <a:off x="0" y="0"/>
              <a:ext cx="1657139" cy="2110791"/>
            </a:xfrm>
            <a:prstGeom prst="rect">
              <a:avLst/>
            </a:prstGeom>
            <a:effectLst/>
          </p:spPr>
        </p:pic>
      </p:grpSp>
      <p:pic>
        <p:nvPicPr>
          <p:cNvPr id="184" name="Image" descr="Image"/>
          <p:cNvPicPr>
            <a:picLocks noChangeAspect="1"/>
          </p:cNvPicPr>
          <p:nvPr/>
        </p:nvPicPr>
        <p:blipFill>
          <a:blip r:embed="rId4">
            <a:extLst/>
          </a:blip>
          <a:stretch>
            <a:fillRect/>
          </a:stretch>
        </p:blipFill>
        <p:spPr>
          <a:xfrm>
            <a:off x="507894" y="3593671"/>
            <a:ext cx="2779610" cy="2438401"/>
          </a:xfrm>
          <a:prstGeom prst="rect">
            <a:avLst/>
          </a:prstGeom>
          <a:ln w="12700">
            <a:miter lim="400000"/>
          </a:ln>
        </p:spPr>
      </p:pic>
      <p:sp>
        <p:nvSpPr>
          <p:cNvPr id="185" name="Category…"/>
          <p:cNvSpPr txBox="1"/>
          <p:nvPr/>
        </p:nvSpPr>
        <p:spPr>
          <a:xfrm>
            <a:off x="129109" y="2997199"/>
            <a:ext cx="3537181"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Category</a:t>
            </a:r>
          </a:p>
          <a:p>
            <a:pPr>
              <a:defRPr sz="1700"/>
            </a:pPr>
            <a:r>
              <a:t>Subsample 81% of the data set = 45675</a:t>
            </a:r>
          </a:p>
        </p:txBody>
      </p:sp>
      <p:sp>
        <p:nvSpPr>
          <p:cNvPr id="186" name="Sub-Category: 12 Levels…"/>
          <p:cNvSpPr txBox="1"/>
          <p:nvPr/>
        </p:nvSpPr>
        <p:spPr>
          <a:xfrm>
            <a:off x="4332028" y="2606501"/>
            <a:ext cx="3537181"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Sub-Category: 12 Levels</a:t>
            </a:r>
          </a:p>
          <a:p>
            <a:pPr>
              <a:defRPr sz="1700"/>
            </a:pPr>
            <a:r>
              <a:t>Subsample 63% of the data set = 51872</a:t>
            </a:r>
          </a:p>
        </p:txBody>
      </p:sp>
      <p:pic>
        <p:nvPicPr>
          <p:cNvPr id="187" name="Image" descr="Image"/>
          <p:cNvPicPr>
            <a:picLocks noChangeAspect="1"/>
          </p:cNvPicPr>
          <p:nvPr/>
        </p:nvPicPr>
        <p:blipFill>
          <a:blip r:embed="rId5">
            <a:extLst/>
          </a:blip>
          <a:stretch>
            <a:fillRect/>
          </a:stretch>
        </p:blipFill>
        <p:spPr>
          <a:xfrm>
            <a:off x="4268355" y="3312812"/>
            <a:ext cx="3893127" cy="2722402"/>
          </a:xfrm>
          <a:prstGeom prst="rect">
            <a:avLst/>
          </a:prstGeom>
          <a:ln w="12700">
            <a:miter lim="400000"/>
          </a:ln>
        </p:spPr>
      </p:pic>
      <p:sp>
        <p:nvSpPr>
          <p:cNvPr id="188" name="Priority…"/>
          <p:cNvSpPr txBox="1"/>
          <p:nvPr/>
        </p:nvSpPr>
        <p:spPr>
          <a:xfrm>
            <a:off x="436690" y="6247542"/>
            <a:ext cx="3633218"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Priority</a:t>
            </a:r>
          </a:p>
          <a:p>
            <a:pPr>
              <a:defRPr sz="1700"/>
            </a:pPr>
            <a:r>
              <a:t>Subsampling: 80% of the data set= 44990</a:t>
            </a:r>
          </a:p>
        </p:txBody>
      </p:sp>
      <p:pic>
        <p:nvPicPr>
          <p:cNvPr id="189" name="Image" descr="Image"/>
          <p:cNvPicPr>
            <a:picLocks noChangeAspect="1"/>
          </p:cNvPicPr>
          <p:nvPr/>
        </p:nvPicPr>
        <p:blipFill>
          <a:blip r:embed="rId6">
            <a:extLst/>
          </a:blip>
          <a:stretch>
            <a:fillRect/>
          </a:stretch>
        </p:blipFill>
        <p:spPr>
          <a:xfrm>
            <a:off x="693241" y="6874897"/>
            <a:ext cx="2612117" cy="2525908"/>
          </a:xfrm>
          <a:prstGeom prst="rect">
            <a:avLst/>
          </a:prstGeom>
          <a:ln w="12700">
            <a:miter lim="400000"/>
          </a:ln>
        </p:spPr>
      </p:pic>
      <p:sp>
        <p:nvSpPr>
          <p:cNvPr id="190" name="Resolved by Group: 17 Levels…"/>
          <p:cNvSpPr txBox="1"/>
          <p:nvPr/>
        </p:nvSpPr>
        <p:spPr>
          <a:xfrm>
            <a:off x="8891328" y="2793999"/>
            <a:ext cx="3537181"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Resolved by Group: 17 Levels</a:t>
            </a:r>
          </a:p>
          <a:p>
            <a:pPr>
              <a:defRPr sz="1700"/>
            </a:pPr>
            <a:r>
              <a:t>Subsample 73% of the data set = 41363</a:t>
            </a:r>
          </a:p>
        </p:txBody>
      </p:sp>
      <p:pic>
        <p:nvPicPr>
          <p:cNvPr id="191" name="Image" descr="Image"/>
          <p:cNvPicPr>
            <a:picLocks noChangeAspect="1"/>
          </p:cNvPicPr>
          <p:nvPr/>
        </p:nvPicPr>
        <p:blipFill>
          <a:blip r:embed="rId7">
            <a:extLst/>
          </a:blip>
          <a:stretch>
            <a:fillRect/>
          </a:stretch>
        </p:blipFill>
        <p:spPr>
          <a:xfrm>
            <a:off x="7988896" y="3683347"/>
            <a:ext cx="4986445" cy="2651595"/>
          </a:xfrm>
          <a:prstGeom prst="rect">
            <a:avLst/>
          </a:prstGeom>
          <a:ln w="12700">
            <a:miter lim="400000"/>
          </a:ln>
        </p:spPr>
      </p:pic>
      <p:sp>
        <p:nvSpPr>
          <p:cNvPr id="192" name="Resolution Category: 7 Levels…"/>
          <p:cNvSpPr txBox="1"/>
          <p:nvPr/>
        </p:nvSpPr>
        <p:spPr>
          <a:xfrm>
            <a:off x="5159548" y="6247542"/>
            <a:ext cx="268570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Resolution Category: 7 Levels</a:t>
            </a:r>
          </a:p>
          <a:p>
            <a:pPr>
              <a:defRPr sz="1700"/>
            </a:pPr>
            <a:r>
              <a:t>All data - Recategorized</a:t>
            </a:r>
          </a:p>
        </p:txBody>
      </p:sp>
      <p:grpSp>
        <p:nvGrpSpPr>
          <p:cNvPr id="195" name="Knowledge Article…"/>
          <p:cNvGrpSpPr/>
          <p:nvPr/>
        </p:nvGrpSpPr>
        <p:grpSpPr>
          <a:xfrm>
            <a:off x="9286541" y="7591750"/>
            <a:ext cx="3178554" cy="1092201"/>
            <a:chOff x="0" y="0"/>
            <a:chExt cx="3178553" cy="1092200"/>
          </a:xfrm>
        </p:grpSpPr>
        <p:sp>
          <p:nvSpPr>
            <p:cNvPr id="194" name="Knowledge Article…"/>
            <p:cNvSpPr txBox="1"/>
            <p:nvPr/>
          </p:nvSpPr>
          <p:spPr>
            <a:xfrm>
              <a:off x="114300" y="76200"/>
              <a:ext cx="2949954" cy="7874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2300"/>
              </a:pPr>
              <a:r>
                <a:t>Knowledge Article</a:t>
              </a:r>
            </a:p>
            <a:p>
              <a:pPr>
                <a:defRPr sz="2300"/>
              </a:pPr>
              <a:r>
                <a:t>52% tickets = 29239 </a:t>
              </a:r>
            </a:p>
          </p:txBody>
        </p:sp>
        <p:pic>
          <p:nvPicPr>
            <p:cNvPr id="193" name="Knowledge Article… Knowledge Article&#10;52% tickets = 29239 " descr="Knowledge Article… Knowledge Article52% tickets = 29239 "/>
            <p:cNvPicPr>
              <a:picLocks noChangeAspect="0"/>
            </p:cNvPicPr>
            <p:nvPr/>
          </p:nvPicPr>
          <p:blipFill>
            <a:blip r:embed="rId8">
              <a:extLst/>
            </a:blip>
            <a:stretch>
              <a:fillRect/>
            </a:stretch>
          </p:blipFill>
          <p:spPr>
            <a:xfrm>
              <a:off x="0" y="0"/>
              <a:ext cx="3178554" cy="1092200"/>
            </a:xfrm>
            <a:prstGeom prst="rect">
              <a:avLst/>
            </a:prstGeom>
            <a:effectLst/>
          </p:spPr>
        </p:pic>
      </p:grpSp>
      <p:pic>
        <p:nvPicPr>
          <p:cNvPr id="196" name="Image" descr="Image"/>
          <p:cNvPicPr>
            <a:picLocks noChangeAspect="1"/>
          </p:cNvPicPr>
          <p:nvPr/>
        </p:nvPicPr>
        <p:blipFill>
          <a:blip r:embed="rId9">
            <a:extLst/>
          </a:blip>
          <a:stretch>
            <a:fillRect/>
          </a:stretch>
        </p:blipFill>
        <p:spPr>
          <a:xfrm>
            <a:off x="4638382" y="6942219"/>
            <a:ext cx="4115235" cy="281720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Re-classification of Resolution category"/>
          <p:cNvSpPr txBox="1"/>
          <p:nvPr>
            <p:ph type="title"/>
          </p:nvPr>
        </p:nvSpPr>
        <p:spPr>
          <a:prstGeom prst="rect">
            <a:avLst/>
          </a:prstGeom>
        </p:spPr>
        <p:txBody>
          <a:bodyPr/>
          <a:lstStyle/>
          <a:p>
            <a:pPr/>
            <a:r>
              <a:t>Re-classification of Resolution category</a:t>
            </a:r>
          </a:p>
        </p:txBody>
      </p:sp>
      <p:pic>
        <p:nvPicPr>
          <p:cNvPr id="199" name="Image" descr="Image"/>
          <p:cNvPicPr>
            <a:picLocks noChangeAspect="1"/>
          </p:cNvPicPr>
          <p:nvPr/>
        </p:nvPicPr>
        <p:blipFill>
          <a:blip r:embed="rId2">
            <a:extLst/>
          </a:blip>
          <a:stretch>
            <a:fillRect/>
          </a:stretch>
        </p:blipFill>
        <p:spPr>
          <a:xfrm>
            <a:off x="305595" y="3239010"/>
            <a:ext cx="5530055" cy="5695440"/>
          </a:xfrm>
          <a:prstGeom prst="rect">
            <a:avLst/>
          </a:prstGeom>
          <a:ln w="12700">
            <a:miter lim="400000"/>
          </a:ln>
        </p:spPr>
      </p:pic>
      <p:pic>
        <p:nvPicPr>
          <p:cNvPr id="200" name="Image" descr="Image"/>
          <p:cNvPicPr>
            <a:picLocks noChangeAspect="1"/>
          </p:cNvPicPr>
          <p:nvPr/>
        </p:nvPicPr>
        <p:blipFill>
          <a:blip r:embed="rId3">
            <a:extLst/>
          </a:blip>
          <a:stretch>
            <a:fillRect/>
          </a:stretch>
        </p:blipFill>
        <p:spPr>
          <a:xfrm>
            <a:off x="6207882" y="4070390"/>
            <a:ext cx="6608836" cy="361942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